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56" r:id="rId6"/>
    <p:sldId id="259" r:id="rId7"/>
    <p:sldId id="260" r:id="rId8"/>
    <p:sldId id="265" r:id="rId9"/>
    <p:sldId id="261" r:id="rId10"/>
    <p:sldId id="264" r:id="rId11"/>
    <p:sldId id="262" r:id="rId12"/>
    <p:sldId id="263" r:id="rId13"/>
    <p:sldId id="268" r:id="rId14"/>
    <p:sldId id="266" r:id="rId15"/>
    <p:sldId id="267" r:id="rId16"/>
    <p:sldId id="269" r:id="rId17"/>
    <p:sldId id="270" r:id="rId18"/>
    <p:sldId id="271" r:id="rId19"/>
    <p:sldId id="278" r:id="rId20"/>
    <p:sldId id="274" r:id="rId21"/>
    <p:sldId id="281" r:id="rId22"/>
    <p:sldId id="279" r:id="rId23"/>
    <p:sldId id="276" r:id="rId24"/>
    <p:sldId id="277" r:id="rId25"/>
    <p:sldId id="282" r:id="rId26"/>
    <p:sldId id="280" r:id="rId27"/>
    <p:sldId id="272" r:id="rId28"/>
    <p:sldId id="273"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93F18-3878-585A-351B-A3178F062F89}" v="374" dt="2024-12-05T02:00:48.917"/>
    <p1510:client id="{AA486E3F-752D-4A60-A44C-77A08A728577}" v="975" dt="2024-12-06T00:17:41.442"/>
    <p1510:client id="{B151493D-DF23-77D6-188B-66B9B0EC7A65}" v="235" dt="2024-12-05T00:24:21.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11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7CF5-6E34-994C-9DF8-F60E3E063DE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DE7E2-0D10-2A41-AD7E-65138295A81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5CCAF-4507-D249-B940-8A5E64B096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31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F1E3-1829-6842-88D5-EC0ADFB4740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F6DD37-2670-704C-AF06-D12662CBE2B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4FC3BBE-A013-AB42-9D2D-A62A1FA70A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92245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537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592-6A20-A949-8DD8-C2E649AC11B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CB558-015B-FE4B-BDAA-8C8738557EA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496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5E92-35C5-7C49-966A-1FAB371F75C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5D4336E-E0AD-F240-8499-E5BB0B19CF2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21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B847-37CB-514A-BACF-F64B69C6211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AA7CC-E197-4A48-93BD-F75404B1AD8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9640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75E35-AEC0-7748-BD44-976CDC2B282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5B60238-2C6B-6640-A4E6-563FC59075B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A15DAB-874E-C64D-86B4-CCE809697A6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3C1B-274B-0E4C-B66B-18F3078572C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EEEA418-6229-CD4C-A1CA-B173D9FA02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85246-F654-0B46-9906-C1BC65DAC5E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B8DB27-8E44-B642-882B-C5FA628F9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DD044-68C8-D34A-875A-0CA05BDFEC8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55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3FB-DD45-D345-B6E8-F7B3E9B4600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932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83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4F46E80-8582-7048-88F4-AB63074F4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7">
            <a:extLst>
              <a:ext uri="{FF2B5EF4-FFF2-40B4-BE49-F238E27FC236}">
                <a16:creationId xmlns:a16="http://schemas.microsoft.com/office/drawing/2014/main" id="{B102780A-184A-9E43-9EE8-7F7C9EBB97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93279848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b="1" i="0" kern="1200">
          <a:solidFill>
            <a:schemeClr val="tx1"/>
          </a:solidFill>
          <a:latin typeface="PT Sans Bold" panose="020B0503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T Sans Regular" panose="020B0503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T Sans Regular" panose="020B0503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T Sans Regular" panose="020B0503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T Sans Regular" panose="020B0503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T Sans Regular" panose="020B05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microsoft.com/office/2007/relationships/hdphoto" Target="../media/hdphoto11.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png"/><Relationship Id="rId5" Type="http://schemas.microsoft.com/office/2007/relationships/hdphoto" Target="../media/hdphoto16.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jpeg"/><Relationship Id="rId1" Type="http://schemas.openxmlformats.org/officeDocument/2006/relationships/slideLayout" Target="../slideLayouts/slideLayout3.xml"/><Relationship Id="rId4" Type="http://schemas.microsoft.com/office/2007/relationships/hdphoto" Target="../media/hdphoto17.wdp"/></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3.xml"/><Relationship Id="rId5" Type="http://schemas.microsoft.com/office/2007/relationships/hdphoto" Target="../media/hdphoto8.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A5A86-DAD1-2F1F-ED3B-23AF20A92732}"/>
              </a:ext>
            </a:extLst>
          </p:cNvPr>
          <p:cNvSpPr txBox="1"/>
          <p:nvPr/>
        </p:nvSpPr>
        <p:spPr>
          <a:xfrm>
            <a:off x="799237" y="5603631"/>
            <a:ext cx="2457981" cy="646331"/>
          </a:xfrm>
          <a:prstGeom prst="rect">
            <a:avLst/>
          </a:prstGeom>
          <a:noFill/>
          <a:ln>
            <a:noFill/>
          </a:ln>
          <a:effectLst/>
          <a:scene3d>
            <a:camera prst="orthographicFront">
              <a:rot lat="0" lon="0" rev="0"/>
            </a:camera>
            <a:lightRig rig="glow" dir="t">
              <a:rot lat="0" lon="0" rev="14100000"/>
            </a:lightRig>
          </a:scene3d>
          <a:sp3d prstMaterial="softEdge">
            <a:bevelT w="127000" prst="artDeco"/>
          </a:sp3d>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u="sng">
                <a:ln/>
                <a:solidFill>
                  <a:srgbClr val="7030A0"/>
                </a:solidFill>
                <a:effectLst>
                  <a:outerShdw blurRad="50800" dist="38100" dir="13500000" algn="br" rotWithShape="0">
                    <a:prstClr val="black">
                      <a:alpha val="40000"/>
                    </a:prstClr>
                  </a:outerShdw>
                </a:effectLst>
              </a:rPr>
              <a:t>Mechanical Engineering</a:t>
            </a:r>
          </a:p>
          <a:p>
            <a:pPr algn="ctr"/>
            <a:r>
              <a:rPr lang="en-US" b="1">
                <a:ln/>
                <a:solidFill>
                  <a:srgbClr val="7030A0"/>
                </a:solidFill>
                <a:effectLst>
                  <a:outerShdw blurRad="50800" dist="38100" dir="13500000" algn="br" rotWithShape="0">
                    <a:prstClr val="black">
                      <a:alpha val="40000"/>
                    </a:prstClr>
                  </a:outerShdw>
                </a:effectLst>
              </a:rPr>
              <a:t>Tennessee Tech</a:t>
            </a:r>
          </a:p>
        </p:txBody>
      </p:sp>
      <p:sp>
        <p:nvSpPr>
          <p:cNvPr id="3" name="TextBox 2">
            <a:extLst>
              <a:ext uri="{FF2B5EF4-FFF2-40B4-BE49-F238E27FC236}">
                <a16:creationId xmlns:a16="http://schemas.microsoft.com/office/drawing/2014/main" id="{A6208385-B94B-AA2C-01A5-832B7ADC3DFB}"/>
              </a:ext>
            </a:extLst>
          </p:cNvPr>
          <p:cNvSpPr txBox="1"/>
          <p:nvPr/>
        </p:nvSpPr>
        <p:spPr>
          <a:xfrm>
            <a:off x="-1" y="275744"/>
            <a:ext cx="12150969" cy="123110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4800" b="1" kern="1400" spc="-50">
                <a:solidFill>
                  <a:srgbClr val="7030A0"/>
                </a:solidFill>
                <a:effectLst/>
                <a:latin typeface="Calibri" panose="020F0502020204030204" pitchFamily="34" charset="0"/>
                <a:ea typeface="MS Gothic" panose="020B0609070205080204" pitchFamily="49" charset="-128"/>
                <a:cs typeface="Calibri" panose="020F0502020204030204" pitchFamily="34" charset="0"/>
              </a:rPr>
              <a:t>Golf Ball Tracking and Intercepting System</a:t>
            </a:r>
            <a:endParaRPr lang="en-US" sz="4800" b="1" kern="1400" spc="-50">
              <a:solidFill>
                <a:srgbClr val="7030A0"/>
              </a:solidFill>
              <a:effectLst/>
              <a:latin typeface="Calibri" panose="020F0502020204030204" pitchFamily="34" charset="0"/>
              <a:ea typeface="MS Gothic" panose="020B0609070205080204" pitchFamily="49" charset="-128"/>
              <a:cs typeface="Times New Roman" panose="02020603050405020304" pitchFamily="18" charset="0"/>
            </a:endParaRPr>
          </a:p>
          <a:p>
            <a:pPr algn="ctr"/>
            <a:endParaRPr lang="en-US" sz="2600"/>
          </a:p>
        </p:txBody>
      </p:sp>
    </p:spTree>
    <p:extLst>
      <p:ext uri="{BB962C8B-B14F-4D97-AF65-F5344CB8AC3E}">
        <p14:creationId xmlns:p14="http://schemas.microsoft.com/office/powerpoint/2010/main" val="1849253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mall metal box with a blue coil&#10;&#10;Description automatically generated">
            <a:extLst>
              <a:ext uri="{FF2B5EF4-FFF2-40B4-BE49-F238E27FC236}">
                <a16:creationId xmlns:a16="http://schemas.microsoft.com/office/drawing/2014/main" id="{42D5DA99-DFDA-C63D-017F-54E4CEA3EB20}"/>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744" b="96037" l="8763" r="96392">
                        <a14:foregroundMark x1="15979" y1="85976" x2="15979" y2="85976"/>
                        <a14:foregroundMark x1="29124" y1="86890" x2="29124" y2="86890"/>
                        <a14:foregroundMark x1="23454" y1="91463" x2="23454" y2="91463"/>
                        <a14:foregroundMark x1="21649" y1="92073" x2="21649" y2="92073"/>
                        <a14:foregroundMark x1="16753" y1="96646" x2="16753" y2="96646"/>
                        <a14:foregroundMark x1="20876" y1="87500" x2="20876" y2="87500"/>
                        <a14:foregroundMark x1="32990" y1="78354" x2="32990" y2="78354"/>
                        <a14:foregroundMark x1="30670" y1="82317" x2="30670" y2="82317"/>
                        <a14:foregroundMark x1="8763" y1="87500" x2="8763" y2="87500"/>
                        <a14:foregroundMark x1="83763" y1="27439" x2="83763" y2="27439"/>
                        <a14:foregroundMark x1="85825" y1="26220" x2="85825" y2="26220"/>
                        <a14:foregroundMark x1="80412" y1="21037" x2="80412" y2="21037"/>
                        <a14:foregroundMark x1="81186" y1="19207" x2="81186" y2="19207"/>
                        <a14:foregroundMark x1="81701" y1="17988" x2="81701" y2="17988"/>
                        <a14:foregroundMark x1="81959" y1="14939" x2="81959" y2="14939"/>
                        <a14:foregroundMark x1="81701" y1="11585" x2="81701" y2="11585"/>
                        <a14:foregroundMark x1="84278" y1="8841" x2="84278" y2="8841"/>
                        <a14:foregroundMark x1="85052" y1="7317" x2="73196" y2="23476"/>
                        <a14:foregroundMark x1="84021" y1="19207" x2="84021" y2="19207"/>
                        <a14:foregroundMark x1="90979" y1="17378" x2="90979" y2="17378"/>
                        <a14:foregroundMark x1="94588" y1="13110" x2="94588" y2="13110"/>
                        <a14:foregroundMark x1="96392" y1="10671" x2="96392" y2="10671"/>
                        <a14:foregroundMark x1="94588" y1="2744" x2="94588" y2="2744"/>
                      </a14:backgroundRemoval>
                    </a14:imgEffect>
                  </a14:imgLayer>
                </a14:imgProps>
              </a:ext>
              <a:ext uri="{28A0092B-C50C-407E-A947-70E740481C1C}">
                <a14:useLocalDpi xmlns:a14="http://schemas.microsoft.com/office/drawing/2010/main" val="0"/>
              </a:ext>
            </a:extLst>
          </a:blip>
          <a:srcRect/>
          <a:stretch>
            <a:fillRect/>
          </a:stretch>
        </p:blipFill>
        <p:spPr bwMode="auto">
          <a:xfrm>
            <a:off x="2110104" y="1349549"/>
            <a:ext cx="2753996" cy="2325790"/>
          </a:xfrm>
          <a:prstGeom prst="rect">
            <a:avLst/>
          </a:prstGeom>
          <a:noFill/>
          <a:ln>
            <a:noFill/>
          </a:ln>
        </p:spPr>
      </p:pic>
      <p:pic>
        <p:nvPicPr>
          <p:cNvPr id="2050" name="Picture 2" descr="WORKER 180 Motor Set for nerf N-Strike Elite stryfe and Rapidstrike CS-18 Modify Toy Color Silver">
            <a:extLst>
              <a:ext uri="{FF2B5EF4-FFF2-40B4-BE49-F238E27FC236}">
                <a16:creationId xmlns:a16="http://schemas.microsoft.com/office/drawing/2014/main" id="{4266E842-9740-6D7E-B9CB-48DFF44296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857" b="99098" l="884" r="97791">
                        <a14:foregroundMark x1="12960" y1="16391" x2="5302" y2="57143"/>
                        <a14:foregroundMark x1="5302" y1="57143" x2="4860" y2="76992"/>
                        <a14:foregroundMark x1="4860" y1="76992" x2="10751" y2="95789"/>
                        <a14:foregroundMark x1="10751" y1="95789" x2="35641" y2="98797"/>
                        <a14:foregroundMark x1="35641" y1="98797" x2="32695" y2="80602"/>
                        <a14:foregroundMark x1="32695" y1="80602" x2="11046" y2="80752"/>
                        <a14:foregroundMark x1="11046" y1="80752" x2="23417" y2="95038"/>
                        <a14:foregroundMark x1="23417" y1="95038" x2="68778" y2="79398"/>
                        <a14:foregroundMark x1="68778" y1="79398" x2="88954" y2="80602"/>
                        <a14:foregroundMark x1="88954" y1="80602" x2="96760" y2="55940"/>
                        <a14:foregroundMark x1="96760" y1="55940" x2="94698" y2="31880"/>
                        <a14:foregroundMark x1="94698" y1="31880" x2="86745" y2="69774"/>
                        <a14:foregroundMark x1="86745" y1="69774" x2="90280" y2="91128"/>
                        <a14:foregroundMark x1="90280" y1="91128" x2="67599" y2="92030"/>
                        <a14:foregroundMark x1="67599" y1="92030" x2="56848" y2="88120"/>
                        <a14:foregroundMark x1="64801" y1="95940" x2="64801" y2="95940"/>
                        <a14:foregroundMark x1="74080" y1="55038" x2="74080" y2="55038"/>
                        <a14:foregroundMark x1="77909" y1="38195" x2="77909" y2="38195"/>
                        <a14:foregroundMark x1="72901" y1="24211" x2="72901" y2="24211"/>
                        <a14:foregroundMark x1="53756" y1="43008" x2="53756" y2="43008"/>
                        <a14:foregroundMark x1="25479" y1="35038" x2="25479" y2="35038"/>
                        <a14:foregroundMark x1="26657" y1="46767" x2="26657" y2="46767"/>
                        <a14:foregroundMark x1="9131" y1="21504" x2="8689" y2="46617"/>
                        <a14:foregroundMark x1="8689" y1="46617" x2="55376" y2="64361"/>
                        <a14:foregroundMark x1="55376" y1="64361" x2="86451" y2="41353"/>
                        <a14:foregroundMark x1="86451" y1="41353" x2="27541" y2="24662"/>
                        <a14:foregroundMark x1="27541" y1="24662" x2="8247" y2="23308"/>
                        <a14:foregroundMark x1="8247" y1="23308" x2="7953" y2="23308"/>
                        <a14:foregroundMark x1="67599" y1="32782" x2="67599" y2="32782"/>
                        <a14:foregroundMark x1="66716" y1="64361" x2="66716" y2="64361"/>
                        <a14:foregroundMark x1="73638" y1="64060" x2="73638" y2="64060"/>
                        <a14:foregroundMark x1="16789" y1="67068" x2="16789" y2="67068"/>
                        <a14:foregroundMark x1="16789" y1="66316" x2="16789" y2="66316"/>
                        <a14:foregroundMark x1="73343" y1="74586" x2="73343" y2="74586"/>
                        <a14:foregroundMark x1="69367" y1="64060" x2="69367" y2="64060"/>
                        <a14:foregroundMark x1="69367" y1="64060" x2="69367" y2="64060"/>
                        <a14:foregroundMark x1="64507" y1="63910" x2="64507" y2="63910"/>
                        <a14:foregroundMark x1="66421" y1="64060" x2="66421" y2="64060"/>
                        <a14:foregroundMark x1="75847" y1="63609" x2="75847" y2="63609"/>
                        <a14:foregroundMark x1="75847" y1="62105" x2="75847" y2="62105"/>
                        <a14:foregroundMark x1="76436" y1="68271" x2="76436" y2="68271"/>
                        <a14:foregroundMark x1="77025" y1="62406" x2="77025" y2="62406"/>
                        <a14:foregroundMark x1="88660" y1="81053" x2="88660" y2="81053"/>
                        <a14:foregroundMark x1="98085" y1="66617" x2="98085" y2="66617"/>
                        <a14:foregroundMark x1="96907" y1="55038" x2="96907" y2="55038"/>
                        <a14:foregroundMark x1="6038" y1="31278" x2="6038" y2="31278"/>
                        <a14:foregroundMark x1="3387" y1="61654" x2="3387" y2="61654"/>
                        <a14:foregroundMark x1="25037" y1="85865" x2="25037" y2="85865"/>
                        <a14:foregroundMark x1="25920" y1="84361" x2="25920" y2="84361"/>
                        <a14:foregroundMark x1="21355" y1="84361" x2="21355" y2="84361"/>
                        <a14:foregroundMark x1="40353" y1="94737" x2="40353" y2="94737"/>
                        <a14:foregroundMark x1="37850" y1="97895" x2="37850" y2="97895"/>
                        <a14:foregroundMark x1="74816" y1="85564" x2="74816" y2="85564"/>
                        <a14:foregroundMark x1="73343" y1="83609" x2="73343" y2="83609"/>
                        <a14:foregroundMark x1="78940" y1="83910" x2="78940" y2="83910"/>
                        <a14:foregroundMark x1="94404" y1="90827" x2="94404" y2="90827"/>
                        <a14:foregroundMark x1="93225" y1="93684" x2="93225" y2="93684"/>
                        <a14:foregroundMark x1="87776" y1="95188" x2="87776" y2="95188"/>
                        <a14:foregroundMark x1="95434" y1="88120" x2="95434" y2="88120"/>
                        <a14:foregroundMark x1="6775" y1="94135" x2="6775" y2="94135"/>
                        <a14:foregroundMark x1="6333" y1="93684" x2="6333" y2="93684"/>
                        <a14:foregroundMark x1="5596" y1="99098" x2="5596" y2="99098"/>
                        <a14:foregroundMark x1="8247" y1="96842" x2="8247" y2="96842"/>
                        <a14:foregroundMark x1="7069" y1="97444" x2="7069" y2="97444"/>
                        <a14:foregroundMark x1="59794" y1="92782" x2="59794" y2="92782"/>
                        <a14:foregroundMark x1="57732" y1="93233" x2="57732" y2="93233"/>
                        <a14:foregroundMark x1="56554" y1="93985" x2="56554" y2="93985"/>
                        <a14:foregroundMark x1="55376" y1="94887" x2="55376" y2="94887"/>
                        <a14:foregroundMark x1="66127" y1="98045" x2="66127" y2="98045"/>
                        <a14:foregroundMark x1="55817" y1="96391" x2="55817" y2="96391"/>
                        <a14:foregroundMark x1="6186" y1="97594" x2="6186" y2="97594"/>
                        <a14:foregroundMark x1="7953" y1="98947" x2="7953" y2="98947"/>
                        <a14:foregroundMark x1="7953" y1="98947" x2="7953" y2="98947"/>
                        <a14:foregroundMark x1="6775" y1="98947" x2="6775" y2="98947"/>
                        <a14:foregroundMark x1="5449" y1="96692" x2="5449" y2="96692"/>
                        <a14:foregroundMark x1="4860" y1="97744" x2="4860" y2="97744"/>
                        <a14:foregroundMark x1="1178" y1="86165" x2="1178" y2="86165"/>
                        <a14:foregroundMark x1="884" y1="89624" x2="884" y2="89624"/>
                        <a14:foregroundMark x1="29455" y1="6917" x2="29455" y2="6917"/>
                        <a14:foregroundMark x1="75847" y1="6617" x2="75847" y2="6617"/>
                        <a14:foregroundMark x1="75847" y1="9624" x2="75847" y2="9624"/>
                        <a14:foregroundMark x1="76289" y1="2857" x2="76289" y2="2857"/>
                      </a14:backgroundRemoval>
                    </a14:imgEffect>
                  </a14:imgLayer>
                </a14:imgProps>
              </a:ext>
              <a:ext uri="{28A0092B-C50C-407E-A947-70E740481C1C}">
                <a14:useLocalDpi xmlns:a14="http://schemas.microsoft.com/office/drawing/2010/main" val="0"/>
              </a:ext>
            </a:extLst>
          </a:blip>
          <a:srcRect/>
          <a:stretch>
            <a:fillRect/>
          </a:stretch>
        </p:blipFill>
        <p:spPr bwMode="auto">
          <a:xfrm>
            <a:off x="7135814" y="1140618"/>
            <a:ext cx="2650206" cy="25955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C916A5D-F9EA-2D32-CD9B-E381B7412F6C}"/>
              </a:ext>
            </a:extLst>
          </p:cNvPr>
          <p:cNvSpPr>
            <a:spLocks noGrp="1"/>
          </p:cNvSpPr>
          <p:nvPr>
            <p:ph type="ctrTitle"/>
          </p:nvPr>
        </p:nvSpPr>
        <p:spPr>
          <a:xfrm>
            <a:off x="1595887" y="91152"/>
            <a:ext cx="9144000" cy="919814"/>
          </a:xfrm>
        </p:spPr>
        <p:txBody>
          <a:bodyPr>
            <a:normAutofit/>
          </a:bodyPr>
          <a:lstStyle/>
          <a:p>
            <a:r>
              <a:rPr lang="en-US" sz="4000">
                <a:latin typeface="PT Sans Bold"/>
              </a:rPr>
              <a:t>Launcher Electronics</a:t>
            </a:r>
            <a:endParaRPr lang="en-US" sz="4000"/>
          </a:p>
        </p:txBody>
      </p:sp>
      <p:sp>
        <p:nvSpPr>
          <p:cNvPr id="6" name="TextBox 5">
            <a:extLst>
              <a:ext uri="{FF2B5EF4-FFF2-40B4-BE49-F238E27FC236}">
                <a16:creationId xmlns:a16="http://schemas.microsoft.com/office/drawing/2014/main" id="{21135FEB-D4A0-6DE4-905C-70637FCEB8EA}"/>
              </a:ext>
            </a:extLst>
          </p:cNvPr>
          <p:cNvSpPr txBox="1"/>
          <p:nvPr/>
        </p:nvSpPr>
        <p:spPr>
          <a:xfrm>
            <a:off x="2124994" y="4025900"/>
            <a:ext cx="2739106" cy="1477328"/>
          </a:xfrm>
          <a:prstGeom prst="rect">
            <a:avLst/>
          </a:prstGeom>
          <a:noFill/>
        </p:spPr>
        <p:txBody>
          <a:bodyPr wrap="square" rtlCol="0">
            <a:spAutoFit/>
          </a:bodyPr>
          <a:lstStyle/>
          <a:p>
            <a:pPr algn="ctr"/>
            <a:r>
              <a:rPr lang="en-US"/>
              <a:t>Solenoid was used as it is the easiest device that can push a projectile into the spinning wheels of our launcher.</a:t>
            </a:r>
          </a:p>
        </p:txBody>
      </p:sp>
      <p:sp>
        <p:nvSpPr>
          <p:cNvPr id="7" name="TextBox 6">
            <a:extLst>
              <a:ext uri="{FF2B5EF4-FFF2-40B4-BE49-F238E27FC236}">
                <a16:creationId xmlns:a16="http://schemas.microsoft.com/office/drawing/2014/main" id="{6D0748D0-7AA9-55BD-64AB-1C223F932830}"/>
              </a:ext>
            </a:extLst>
          </p:cNvPr>
          <p:cNvSpPr txBox="1"/>
          <p:nvPr/>
        </p:nvSpPr>
        <p:spPr>
          <a:xfrm>
            <a:off x="7135814" y="4241800"/>
            <a:ext cx="2931192" cy="923330"/>
          </a:xfrm>
          <a:prstGeom prst="rect">
            <a:avLst/>
          </a:prstGeom>
          <a:noFill/>
        </p:spPr>
        <p:txBody>
          <a:bodyPr wrap="square" rtlCol="0">
            <a:spAutoFit/>
          </a:bodyPr>
          <a:lstStyle/>
          <a:p>
            <a:pPr algn="ctr"/>
            <a:r>
              <a:rPr lang="en-US"/>
              <a:t>Two DC motors provided the spin our launcher needed to launch the projectiles.</a:t>
            </a:r>
          </a:p>
        </p:txBody>
      </p:sp>
    </p:spTree>
    <p:extLst>
      <p:ext uri="{BB962C8B-B14F-4D97-AF65-F5344CB8AC3E}">
        <p14:creationId xmlns:p14="http://schemas.microsoft.com/office/powerpoint/2010/main" val="55879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70C6434-C84E-7AD2-FE85-BACDFC250D45}"/>
              </a:ext>
            </a:extLst>
          </p:cNvPr>
          <p:cNvSpPr/>
          <p:nvPr/>
        </p:nvSpPr>
        <p:spPr>
          <a:xfrm>
            <a:off x="3063586" y="2823769"/>
            <a:ext cx="5609492" cy="523729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6F045-48BC-CD7A-072D-4774D3BF6CB1}"/>
              </a:ext>
            </a:extLst>
          </p:cNvPr>
          <p:cNvSpPr>
            <a:spLocks noGrp="1"/>
          </p:cNvSpPr>
          <p:nvPr>
            <p:ph type="ctrTitle"/>
          </p:nvPr>
        </p:nvSpPr>
        <p:spPr>
          <a:xfrm>
            <a:off x="1595887" y="91152"/>
            <a:ext cx="9144000" cy="919814"/>
          </a:xfrm>
        </p:spPr>
        <p:txBody>
          <a:bodyPr>
            <a:normAutofit/>
          </a:bodyPr>
          <a:lstStyle/>
          <a:p>
            <a:r>
              <a:rPr lang="en-US" sz="4000">
                <a:latin typeface="PT Sans Bold"/>
              </a:rPr>
              <a:t>Modifying The Launcher</a:t>
            </a:r>
            <a:endParaRPr lang="en-US" sz="4000"/>
          </a:p>
        </p:txBody>
      </p:sp>
      <p:pic>
        <p:nvPicPr>
          <p:cNvPr id="3" name="Picture 2" descr="A toy object with colorful plastic handle&#10;&#10;Description automatically generated">
            <a:extLst>
              <a:ext uri="{FF2B5EF4-FFF2-40B4-BE49-F238E27FC236}">
                <a16:creationId xmlns:a16="http://schemas.microsoft.com/office/drawing/2014/main" id="{0E03EDD4-3373-547D-8E2B-2329CE1CAC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8" b="92283" l="7123" r="95916">
                        <a14:foregroundMark x1="10066" y1="40997" x2="10066" y2="40997"/>
                        <a14:foregroundMark x1="7312" y1="35531" x2="7312" y2="35531"/>
                        <a14:foregroundMark x1="90503" y1="23955" x2="90503" y2="23955"/>
                        <a14:foregroundMark x1="93922" y1="29743" x2="93922" y2="29743"/>
                        <a14:foregroundMark x1="96011" y1="28135" x2="96011" y2="28135"/>
                        <a14:foregroundMark x1="42925" y1="22347" x2="42925" y2="22347"/>
                        <a14:foregroundMark x1="51852" y1="18489" x2="51852" y2="18489"/>
                        <a14:foregroundMark x1="46629" y1="18006" x2="46629" y2="18006"/>
                        <a14:foregroundMark x1="46629" y1="18006" x2="46629" y2="18006"/>
                        <a14:foregroundMark x1="46819" y1="17363" x2="46819" y2="17363"/>
                        <a14:foregroundMark x1="57455" y1="23955" x2="57455" y2="23955"/>
                        <a14:foregroundMark x1="74834" y1="25402" x2="42070" y2="26206"/>
                        <a14:foregroundMark x1="39221" y1="69775" x2="39221" y2="69775"/>
                        <a14:foregroundMark x1="69326" y1="92283" x2="69326" y2="92283"/>
                        <a14:foregroundMark x1="36752" y1="69775" x2="36752" y2="69775"/>
                        <a14:foregroundMark x1="38557" y1="70257" x2="38557" y2="70257"/>
                        <a14:foregroundMark x1="36087" y1="65113" x2="36087" y2="65113"/>
                        <a14:foregroundMark x1="38557" y1="52733" x2="38557" y2="52733"/>
                      </a14:backgroundRemoval>
                    </a14:imgEffect>
                  </a14:imgLayer>
                </a14:imgProps>
              </a:ext>
              <a:ext uri="{28A0092B-C50C-407E-A947-70E740481C1C}">
                <a14:useLocalDpi xmlns:a14="http://schemas.microsoft.com/office/drawing/2010/main" val="0"/>
              </a:ext>
            </a:extLst>
          </a:blip>
          <a:stretch>
            <a:fillRect/>
          </a:stretch>
        </p:blipFill>
        <p:spPr>
          <a:xfrm>
            <a:off x="365292" y="4409075"/>
            <a:ext cx="2552700" cy="1507490"/>
          </a:xfrm>
          <a:prstGeom prst="rect">
            <a:avLst/>
          </a:prstGeom>
        </p:spPr>
      </p:pic>
      <p:pic>
        <p:nvPicPr>
          <p:cNvPr id="1030" name="Picture 6" descr="A small metal box with a blue coil&#10;&#10;Description automatically generated">
            <a:extLst>
              <a:ext uri="{FF2B5EF4-FFF2-40B4-BE49-F238E27FC236}">
                <a16:creationId xmlns:a16="http://schemas.microsoft.com/office/drawing/2014/main" id="{2E7616B8-7078-D028-5DDA-566CB3D60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1182497"/>
            <a:ext cx="1611169"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B64252B-2F65-BAC6-B26D-A02DA1F51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920" y="4409075"/>
            <a:ext cx="2701183" cy="174557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Bent 3">
            <a:extLst>
              <a:ext uri="{FF2B5EF4-FFF2-40B4-BE49-F238E27FC236}">
                <a16:creationId xmlns:a16="http://schemas.microsoft.com/office/drawing/2014/main" id="{4CC9CEDE-1E7F-F7DC-6D70-22EF676F6C4D}"/>
              </a:ext>
            </a:extLst>
          </p:cNvPr>
          <p:cNvSpPr/>
          <p:nvPr/>
        </p:nvSpPr>
        <p:spPr>
          <a:xfrm>
            <a:off x="1595888" y="1630152"/>
            <a:ext cx="1015696" cy="2440198"/>
          </a:xfrm>
          <a:prstGeom prst="ben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Plus Sign 4">
            <a:extLst>
              <a:ext uri="{FF2B5EF4-FFF2-40B4-BE49-F238E27FC236}">
                <a16:creationId xmlns:a16="http://schemas.microsoft.com/office/drawing/2014/main" id="{CED2E43D-D7CC-FD7F-8240-9C7A2FEB49E6}"/>
              </a:ext>
            </a:extLst>
          </p:cNvPr>
          <p:cNvSpPr/>
          <p:nvPr/>
        </p:nvSpPr>
        <p:spPr>
          <a:xfrm>
            <a:off x="5926692" y="1620707"/>
            <a:ext cx="674077" cy="583877"/>
          </a:xfrm>
          <a:prstGeom prst="mathPlu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 6">
            <a:extLst>
              <a:ext uri="{FF2B5EF4-FFF2-40B4-BE49-F238E27FC236}">
                <a16:creationId xmlns:a16="http://schemas.microsoft.com/office/drawing/2014/main" id="{FB2780C9-4F3A-9DEE-CF94-FCFA17E8C6F0}"/>
              </a:ext>
            </a:extLst>
          </p:cNvPr>
          <p:cNvSpPr/>
          <p:nvPr/>
        </p:nvSpPr>
        <p:spPr>
          <a:xfrm rot="5400000">
            <a:off x="8784556" y="2423707"/>
            <a:ext cx="2378216" cy="1015695"/>
          </a:xfrm>
          <a:prstGeom prst="bentArrow">
            <a:avLst>
              <a:gd name="adj1" fmla="val 25000"/>
              <a:gd name="adj2" fmla="val 25305"/>
              <a:gd name="adj3" fmla="val 25000"/>
              <a:gd name="adj4" fmla="val 43750"/>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81E23ED8-EFA9-555D-B31C-E925B1B6E2EF}"/>
              </a:ext>
            </a:extLst>
          </p:cNvPr>
          <p:cNvPicPr>
            <a:picLocks noChangeAspect="1"/>
          </p:cNvPicPr>
          <p:nvPr/>
        </p:nvPicPr>
        <p:blipFill>
          <a:blip r:embed="rId6"/>
          <a:stretch>
            <a:fillRect/>
          </a:stretch>
        </p:blipFill>
        <p:spPr>
          <a:xfrm>
            <a:off x="3330436" y="3182808"/>
            <a:ext cx="5150115" cy="4076439"/>
          </a:xfrm>
          <a:prstGeom prst="ellipse">
            <a:avLst/>
          </a:prstGeom>
        </p:spPr>
      </p:pic>
      <p:sp>
        <p:nvSpPr>
          <p:cNvPr id="13" name="Rectangle 12">
            <a:extLst>
              <a:ext uri="{FF2B5EF4-FFF2-40B4-BE49-F238E27FC236}">
                <a16:creationId xmlns:a16="http://schemas.microsoft.com/office/drawing/2014/main" id="{983DCF2D-1EDE-7EEC-7EE1-3A431C6081B7}"/>
              </a:ext>
            </a:extLst>
          </p:cNvPr>
          <p:cNvSpPr/>
          <p:nvPr/>
        </p:nvSpPr>
        <p:spPr>
          <a:xfrm>
            <a:off x="0" y="6667500"/>
            <a:ext cx="12192000" cy="1905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oy object with an orange plastic object clip&#10;&#10;Description automatically generated">
            <a:extLst>
              <a:ext uri="{FF2B5EF4-FFF2-40B4-BE49-F238E27FC236}">
                <a16:creationId xmlns:a16="http://schemas.microsoft.com/office/drawing/2014/main" id="{9061F28D-80F0-4AFD-9FE5-F08CBF91EC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785" b="92823" l="6780" r="92655">
                        <a14:foregroundMark x1="35028" y1="71770" x2="35028" y2="71770"/>
                        <a14:foregroundMark x1="44915" y1="53828" x2="35311" y2="73684"/>
                        <a14:foregroundMark x1="35311" y1="73684" x2="12994" y2="90191"/>
                        <a14:foregroundMark x1="43220" y1="49761" x2="15819" y2="76794"/>
                        <a14:foregroundMark x1="15819" y1="76794" x2="14407" y2="93062"/>
                        <a14:foregroundMark x1="46328" y1="16746" x2="20621" y2="10766"/>
                        <a14:foregroundMark x1="37853" y1="9809" x2="37853" y2="9809"/>
                        <a14:foregroundMark x1="37853" y1="8373" x2="37853" y2="8373"/>
                        <a14:foregroundMark x1="34463" y1="7416" x2="34463" y2="7416"/>
                        <a14:foregroundMark x1="90678" y1="31100" x2="90678" y2="31100"/>
                        <a14:foregroundMark x1="44350" y1="8373" x2="44350" y2="8373"/>
                        <a14:foregroundMark x1="45480" y1="6699" x2="45480" y2="6699"/>
                        <a14:foregroundMark x1="43503" y1="4785" x2="43503" y2="4785"/>
                        <a14:foregroundMark x1="7062" y1="81818" x2="7062" y2="81818"/>
                        <a14:foregroundMark x1="77684" y1="50957" x2="91525" y2="36364"/>
                        <a14:foregroundMark x1="91525" y1="36364" x2="92655" y2="32536"/>
                        <a14:backgroundMark x1="71751" y1="71531" x2="71751" y2="71531"/>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3242536" y="792264"/>
            <a:ext cx="2029636" cy="2392414"/>
          </a:xfrm>
          <a:prstGeom prst="rect">
            <a:avLst/>
          </a:prstGeom>
          <a:noFill/>
          <a:ln>
            <a:noFill/>
          </a:ln>
        </p:spPr>
      </p:pic>
    </p:spTree>
    <p:extLst>
      <p:ext uri="{BB962C8B-B14F-4D97-AF65-F5344CB8AC3E}">
        <p14:creationId xmlns:p14="http://schemas.microsoft.com/office/powerpoint/2010/main" val="399082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A7FDF5-1542-3324-770C-C390F69C24ED}"/>
              </a:ext>
            </a:extLst>
          </p:cNvPr>
          <p:cNvSpPr>
            <a:spLocks noGrp="1"/>
          </p:cNvSpPr>
          <p:nvPr>
            <p:ph type="ctrTitle"/>
          </p:nvPr>
        </p:nvSpPr>
        <p:spPr>
          <a:xfrm>
            <a:off x="1595887" y="91152"/>
            <a:ext cx="9144000" cy="919814"/>
          </a:xfrm>
        </p:spPr>
        <p:txBody>
          <a:bodyPr>
            <a:normAutofit/>
          </a:bodyPr>
          <a:lstStyle/>
          <a:p>
            <a:r>
              <a:rPr lang="en-US" sz="4000">
                <a:latin typeface="PT Sans Bold"/>
              </a:rPr>
              <a:t>Wiring the Top End</a:t>
            </a:r>
            <a:endParaRPr lang="en-US" sz="4000"/>
          </a:p>
        </p:txBody>
      </p:sp>
      <p:pic>
        <p:nvPicPr>
          <p:cNvPr id="3074" name="Picture 2" descr="Controlling a Solenoid with an Arduino - Tutorial Australia">
            <a:extLst>
              <a:ext uri="{FF2B5EF4-FFF2-40B4-BE49-F238E27FC236}">
                <a16:creationId xmlns:a16="http://schemas.microsoft.com/office/drawing/2014/main" id="{C0D36524-5256-9F81-B803-B0380429BA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928" b="90462" l="276" r="97517">
                        <a14:foregroundMark x1="13521" y1="30321" x2="13521" y2="30321"/>
                        <a14:foregroundMark x1="7726" y1="33434" x2="7726" y2="33434"/>
                        <a14:foregroundMark x1="37307" y1="17470" x2="37307" y2="17470"/>
                        <a14:foregroundMark x1="33996" y1="25803" x2="33996" y2="25803"/>
                        <a14:foregroundMark x1="35927" y1="57631" x2="35927" y2="57631"/>
                        <a14:foregroundMark x1="28808" y1="7129" x2="41998" y2="12048"/>
                        <a14:foregroundMark x1="41998" y1="12048" x2="55519" y2="28012"/>
                        <a14:foregroundMark x1="55519" y1="28012" x2="55298" y2="67771"/>
                        <a14:foregroundMark x1="55298" y1="67771" x2="40011" y2="89357"/>
                        <a14:foregroundMark x1="40011" y1="89357" x2="30298" y2="54116"/>
                        <a14:foregroundMark x1="30298" y1="54116" x2="30795" y2="14056"/>
                        <a14:foregroundMark x1="6291" y1="32932" x2="6291" y2="32932"/>
                        <a14:foregroundMark x1="7671" y1="30120" x2="7671" y2="30120"/>
                        <a14:foregroundMark x1="2799" y1="30674" x2="276" y2="31727"/>
                        <a14:foregroundMark x1="7009" y1="28916" x2="6074" y2="29306"/>
                        <a14:foregroundMark x1="13079" y1="35743" x2="13079" y2="35743"/>
                        <a14:foregroundMark x1="91225" y1="35843" x2="91225" y2="35843"/>
                        <a14:foregroundMark x1="95254" y1="18976" x2="95254" y2="18976"/>
                        <a14:foregroundMark x1="85320" y1="6928" x2="85320" y2="6928"/>
                        <a14:foregroundMark x1="57616" y1="7229" x2="57616" y2="7229"/>
                        <a14:foregroundMark x1="58996" y1="22289" x2="58996" y2="22289"/>
                        <a14:foregroundMark x1="58996" y1="17972" x2="58996" y2="17972"/>
                        <a14:foregroundMark x1="88190" y1="50703" x2="88190" y2="50703"/>
                        <a14:foregroundMark x1="88466" y1="55321" x2="88466" y2="55321"/>
                        <a14:foregroundMark x1="88521" y1="53213" x2="88521" y2="53213"/>
                        <a14:foregroundMark x1="71302" y1="38052" x2="71302" y2="38052"/>
                        <a14:foregroundMark x1="71137" y1="34337" x2="71137" y2="34337"/>
                        <a14:foregroundMark x1="4194" y1="32129" x2="4194" y2="32129"/>
                        <a14:foregroundMark x1="59547" y1="90562" x2="59547" y2="90562"/>
                        <a14:foregroundMark x1="4967" y1="32631" x2="4967" y2="32631"/>
                        <a14:foregroundMark x1="97517" y1="88554" x2="97517" y2="88554"/>
                        <a14:foregroundMark x1="50828" y1="30622" x2="50828" y2="30622"/>
                        <a14:backgroundMark x1="5132" y1="30321" x2="5132" y2="30321"/>
                        <a14:backgroundMark x1="5132" y1="30321" x2="3256" y2="29719"/>
                        <a14:backgroundMark x1="2815" y1="30622" x2="6071" y2="29317"/>
                      </a14:backgroundRemoval>
                    </a14:imgEffect>
                  </a14:imgLayer>
                </a14:imgProps>
              </a:ext>
              <a:ext uri="{28A0092B-C50C-407E-A947-70E740481C1C}">
                <a14:useLocalDpi xmlns:a14="http://schemas.microsoft.com/office/drawing/2010/main" val="0"/>
              </a:ext>
            </a:extLst>
          </a:blip>
          <a:srcRect/>
          <a:stretch>
            <a:fillRect/>
          </a:stretch>
        </p:blipFill>
        <p:spPr bwMode="auto">
          <a:xfrm>
            <a:off x="1024890" y="1549400"/>
            <a:ext cx="4763663" cy="26181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ircuit board with wires and a ruler&#10;&#10;Description automatically generated">
            <a:extLst>
              <a:ext uri="{FF2B5EF4-FFF2-40B4-BE49-F238E27FC236}">
                <a16:creationId xmlns:a16="http://schemas.microsoft.com/office/drawing/2014/main" id="{406878B9-46BF-5928-1EEF-D37BF11574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5344" y="1505683"/>
            <a:ext cx="4526694" cy="2661871"/>
          </a:xfrm>
          <a:prstGeom prst="rect">
            <a:avLst/>
          </a:prstGeom>
          <a:noFill/>
          <a:ln>
            <a:noFill/>
          </a:ln>
        </p:spPr>
      </p:pic>
      <p:sp>
        <p:nvSpPr>
          <p:cNvPr id="6" name="TextBox 5">
            <a:extLst>
              <a:ext uri="{FF2B5EF4-FFF2-40B4-BE49-F238E27FC236}">
                <a16:creationId xmlns:a16="http://schemas.microsoft.com/office/drawing/2014/main" id="{A53EA154-4DF1-C56F-62C9-D3945EE292A5}"/>
              </a:ext>
            </a:extLst>
          </p:cNvPr>
          <p:cNvSpPr txBox="1"/>
          <p:nvPr/>
        </p:nvSpPr>
        <p:spPr>
          <a:xfrm>
            <a:off x="3000499" y="4475154"/>
            <a:ext cx="6334775" cy="1477328"/>
          </a:xfrm>
          <a:prstGeom prst="rect">
            <a:avLst/>
          </a:prstGeom>
          <a:noFill/>
        </p:spPr>
        <p:txBody>
          <a:bodyPr wrap="square" rtlCol="0">
            <a:spAutoFit/>
          </a:bodyPr>
          <a:lstStyle/>
          <a:p>
            <a:pPr algn="ctr"/>
            <a:r>
              <a:rPr lang="en-US"/>
              <a:t>The main concern for the launcher was supplying power to the solenoid. It required much more power than the other systems. To get around this a transistor was used to make sure the extreme power wouldn’t reach the Arduino and fry it. Along side the diode that would also allow the power to only travel in one direction.</a:t>
            </a:r>
          </a:p>
        </p:txBody>
      </p:sp>
    </p:spTree>
    <p:extLst>
      <p:ext uri="{BB962C8B-B14F-4D97-AF65-F5344CB8AC3E}">
        <p14:creationId xmlns:p14="http://schemas.microsoft.com/office/powerpoint/2010/main" val="11155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011AF4-11D7-DF28-E523-B8BB0E6B068C}"/>
              </a:ext>
            </a:extLst>
          </p:cNvPr>
          <p:cNvSpPr>
            <a:spLocks noGrp="1"/>
          </p:cNvSpPr>
          <p:nvPr>
            <p:ph type="ctrTitle"/>
          </p:nvPr>
        </p:nvSpPr>
        <p:spPr>
          <a:xfrm>
            <a:off x="1595887" y="91152"/>
            <a:ext cx="9144000" cy="919814"/>
          </a:xfrm>
        </p:spPr>
        <p:txBody>
          <a:bodyPr>
            <a:normAutofit/>
          </a:bodyPr>
          <a:lstStyle/>
          <a:p>
            <a:r>
              <a:rPr lang="en-US" sz="4000">
                <a:latin typeface="PT Sans Bold"/>
              </a:rPr>
              <a:t>Coding the Top End</a:t>
            </a:r>
            <a:endParaRPr lang="en-US" sz="4000"/>
          </a:p>
        </p:txBody>
      </p:sp>
      <p:pic>
        <p:nvPicPr>
          <p:cNvPr id="5" name="Picture 4">
            <a:extLst>
              <a:ext uri="{FF2B5EF4-FFF2-40B4-BE49-F238E27FC236}">
                <a16:creationId xmlns:a16="http://schemas.microsoft.com/office/drawing/2014/main" id="{DEC99CB6-335F-2A30-253F-E0C47DCB2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293935"/>
            <a:ext cx="5943600" cy="3238500"/>
          </a:xfrm>
          <a:prstGeom prst="rect">
            <a:avLst/>
          </a:prstGeom>
        </p:spPr>
      </p:pic>
      <p:sp>
        <p:nvSpPr>
          <p:cNvPr id="6" name="TextBox 5">
            <a:extLst>
              <a:ext uri="{FF2B5EF4-FFF2-40B4-BE49-F238E27FC236}">
                <a16:creationId xmlns:a16="http://schemas.microsoft.com/office/drawing/2014/main" id="{9223CEAB-6432-EB18-A454-BCC5FB400B07}"/>
              </a:ext>
            </a:extLst>
          </p:cNvPr>
          <p:cNvSpPr txBox="1"/>
          <p:nvPr/>
        </p:nvSpPr>
        <p:spPr>
          <a:xfrm>
            <a:off x="3124200" y="4776826"/>
            <a:ext cx="5943600" cy="646331"/>
          </a:xfrm>
          <a:prstGeom prst="rect">
            <a:avLst/>
          </a:prstGeom>
          <a:noFill/>
        </p:spPr>
        <p:txBody>
          <a:bodyPr wrap="square" rtlCol="0">
            <a:spAutoFit/>
          </a:bodyPr>
          <a:lstStyle/>
          <a:p>
            <a:r>
              <a:rPr lang="en-US"/>
              <a:t>The following code was used to run the solenoid once a specific input was given from the Intel RealSense camera.</a:t>
            </a:r>
          </a:p>
        </p:txBody>
      </p:sp>
    </p:spTree>
    <p:extLst>
      <p:ext uri="{BB962C8B-B14F-4D97-AF65-F5344CB8AC3E}">
        <p14:creationId xmlns:p14="http://schemas.microsoft.com/office/powerpoint/2010/main" val="308765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0EC4EA-7B80-735C-3DC9-FBD30FDACC43}"/>
              </a:ext>
            </a:extLst>
          </p:cNvPr>
          <p:cNvSpPr>
            <a:spLocks noGrp="1"/>
          </p:cNvSpPr>
          <p:nvPr>
            <p:ph type="ctrTitle"/>
          </p:nvPr>
        </p:nvSpPr>
        <p:spPr>
          <a:xfrm>
            <a:off x="1595887" y="91152"/>
            <a:ext cx="9144000" cy="919814"/>
          </a:xfrm>
        </p:spPr>
        <p:txBody>
          <a:bodyPr>
            <a:normAutofit/>
          </a:bodyPr>
          <a:lstStyle/>
          <a:p>
            <a:r>
              <a:rPr lang="en-US" sz="4000">
                <a:latin typeface="PT Sans Bold"/>
              </a:rPr>
              <a:t>Controlling Launcher Motor</a:t>
            </a:r>
            <a:endParaRPr lang="en-US" sz="4000"/>
          </a:p>
        </p:txBody>
      </p:sp>
      <p:grpSp>
        <p:nvGrpSpPr>
          <p:cNvPr id="9" name="Group 8">
            <a:extLst>
              <a:ext uri="{FF2B5EF4-FFF2-40B4-BE49-F238E27FC236}">
                <a16:creationId xmlns:a16="http://schemas.microsoft.com/office/drawing/2014/main" id="{7FA05A80-0903-B2EF-AE14-8AD4E9A5100F}"/>
              </a:ext>
            </a:extLst>
          </p:cNvPr>
          <p:cNvGrpSpPr/>
          <p:nvPr/>
        </p:nvGrpSpPr>
        <p:grpSpPr>
          <a:xfrm>
            <a:off x="3257634" y="1512595"/>
            <a:ext cx="5056686" cy="3989809"/>
            <a:chOff x="5683201" y="1512595"/>
            <a:chExt cx="5056686" cy="3989809"/>
          </a:xfrm>
        </p:grpSpPr>
        <p:pic>
          <p:nvPicPr>
            <p:cNvPr id="5" name="Picture 4">
              <a:extLst>
                <a:ext uri="{FF2B5EF4-FFF2-40B4-BE49-F238E27FC236}">
                  <a16:creationId xmlns:a16="http://schemas.microsoft.com/office/drawing/2014/main" id="{78D4ADCE-6F54-1C41-94EA-274637EC01A2}"/>
                </a:ext>
              </a:extLst>
            </p:cNvPr>
            <p:cNvPicPr>
              <a:picLocks noChangeAspect="1"/>
            </p:cNvPicPr>
            <p:nvPr/>
          </p:nvPicPr>
          <p:blipFill>
            <a:blip r:embed="rId2"/>
            <a:stretch>
              <a:fillRect/>
            </a:stretch>
          </p:blipFill>
          <p:spPr>
            <a:xfrm>
              <a:off x="6498460" y="1512595"/>
              <a:ext cx="4241427" cy="3989809"/>
            </a:xfrm>
            <a:prstGeom prst="rect">
              <a:avLst/>
            </a:prstGeom>
            <a:ln w="76200">
              <a:solidFill>
                <a:srgbClr val="7030A0"/>
              </a:solidFill>
            </a:ln>
          </p:spPr>
        </p:pic>
        <p:cxnSp>
          <p:nvCxnSpPr>
            <p:cNvPr id="6" name="Straight Connector 5">
              <a:extLst>
                <a:ext uri="{FF2B5EF4-FFF2-40B4-BE49-F238E27FC236}">
                  <a16:creationId xmlns:a16="http://schemas.microsoft.com/office/drawing/2014/main" id="{072FD215-B24B-B25D-B73A-ADED27AA9B40}"/>
                </a:ext>
              </a:extLst>
            </p:cNvPr>
            <p:cNvCxnSpPr>
              <a:cxnSpLocks/>
            </p:cNvCxnSpPr>
            <p:nvPr/>
          </p:nvCxnSpPr>
          <p:spPr>
            <a:xfrm flipH="1">
              <a:off x="5683201" y="4466122"/>
              <a:ext cx="2074761"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AD8B820-1CBA-48C2-A249-66EFC8CD8F23}"/>
                </a:ext>
              </a:extLst>
            </p:cNvPr>
            <p:cNvSpPr/>
            <p:nvPr/>
          </p:nvSpPr>
          <p:spPr>
            <a:xfrm>
              <a:off x="7757962" y="3429000"/>
              <a:ext cx="981777" cy="1037122"/>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a:endParaRPr>
            </a:p>
          </p:txBody>
        </p:sp>
      </p:grpSp>
      <p:sp>
        <p:nvSpPr>
          <p:cNvPr id="3" name="TextBox 69">
            <a:extLst>
              <a:ext uri="{FF2B5EF4-FFF2-40B4-BE49-F238E27FC236}">
                <a16:creationId xmlns:a16="http://schemas.microsoft.com/office/drawing/2014/main" id="{A5025F97-2A76-32BD-4CC5-643CB72418CC}"/>
              </a:ext>
            </a:extLst>
          </p:cNvPr>
          <p:cNvSpPr txBox="1"/>
          <p:nvPr/>
        </p:nvSpPr>
        <p:spPr>
          <a:xfrm>
            <a:off x="477686" y="3426064"/>
            <a:ext cx="2783289" cy="2462213"/>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700" cap="all">
                <a:ea typeface="+mn-lt"/>
                <a:cs typeface="+mn-lt"/>
              </a:rPr>
              <a:t>The speed of </a:t>
            </a:r>
            <a:r>
              <a:rPr lang="en-US" sz="1700" cap="all">
                <a:latin typeface="Calibri"/>
                <a:ea typeface="+mn-lt"/>
                <a:cs typeface="+mn-lt"/>
              </a:rPr>
              <a:t>the</a:t>
            </a:r>
            <a:r>
              <a:rPr lang="en-US" cap="all">
                <a:latin typeface="Aptos"/>
                <a:ea typeface="+mn-lt"/>
                <a:cs typeface="+mn-lt"/>
              </a:rPr>
              <a:t> </a:t>
            </a:r>
            <a:r>
              <a:rPr lang="en-US" sz="1700" cap="all">
                <a:ea typeface="+mn-lt"/>
                <a:cs typeface="+mn-lt"/>
              </a:rPr>
              <a:t>flywheels is controlled by the speed controller shown to limit the amount of code that was needed and give fine control over the projectiles path.</a:t>
            </a:r>
            <a:endParaRPr lang="en-US"/>
          </a:p>
        </p:txBody>
      </p:sp>
    </p:spTree>
    <p:extLst>
      <p:ext uri="{BB962C8B-B14F-4D97-AF65-F5344CB8AC3E}">
        <p14:creationId xmlns:p14="http://schemas.microsoft.com/office/powerpoint/2010/main" val="393555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Movement System</a:t>
            </a:r>
            <a:endParaRPr lang="en-US" sz="4000"/>
          </a:p>
        </p:txBody>
      </p:sp>
      <p:grpSp>
        <p:nvGrpSpPr>
          <p:cNvPr id="10" name="Group 9">
            <a:extLst>
              <a:ext uri="{FF2B5EF4-FFF2-40B4-BE49-F238E27FC236}">
                <a16:creationId xmlns:a16="http://schemas.microsoft.com/office/drawing/2014/main" id="{29FFFA22-B0CA-B513-A630-89BA3E314F39}"/>
              </a:ext>
            </a:extLst>
          </p:cNvPr>
          <p:cNvGrpSpPr/>
          <p:nvPr/>
        </p:nvGrpSpPr>
        <p:grpSpPr>
          <a:xfrm>
            <a:off x="672386" y="857916"/>
            <a:ext cx="4620282" cy="5751771"/>
            <a:chOff x="4998202" y="553115"/>
            <a:chExt cx="4620282" cy="5751771"/>
          </a:xfrm>
        </p:grpSpPr>
        <p:sp>
          <p:nvSpPr>
            <p:cNvPr id="2" name="TextBox 90">
              <a:extLst>
                <a:ext uri="{FF2B5EF4-FFF2-40B4-BE49-F238E27FC236}">
                  <a16:creationId xmlns:a16="http://schemas.microsoft.com/office/drawing/2014/main" id="{D6407F7A-BF58-05A0-E3B6-6A0107B1BD66}"/>
                </a:ext>
              </a:extLst>
            </p:cNvPr>
            <p:cNvSpPr txBox="1"/>
            <p:nvPr/>
          </p:nvSpPr>
          <p:spPr>
            <a:xfrm>
              <a:off x="4998202" y="553115"/>
              <a:ext cx="4514000" cy="1200329"/>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cap="all">
                  <a:latin typeface="Aptos"/>
                  <a:cs typeface="Arial"/>
                </a:rPr>
                <a:t>This motor controls the launchers direction by turning the smaller gear</a:t>
              </a:r>
            </a:p>
          </p:txBody>
        </p:sp>
        <p:grpSp>
          <p:nvGrpSpPr>
            <p:cNvPr id="3" name="Group 2">
              <a:extLst>
                <a:ext uri="{FF2B5EF4-FFF2-40B4-BE49-F238E27FC236}">
                  <a16:creationId xmlns:a16="http://schemas.microsoft.com/office/drawing/2014/main" id="{E010E767-5213-5440-57B8-C77D8EEB5215}"/>
                </a:ext>
              </a:extLst>
            </p:cNvPr>
            <p:cNvGrpSpPr/>
            <p:nvPr/>
          </p:nvGrpSpPr>
          <p:grpSpPr>
            <a:xfrm>
              <a:off x="5144541" y="2774483"/>
              <a:ext cx="4473943" cy="3530403"/>
              <a:chOff x="32558587" y="10818844"/>
              <a:chExt cx="4473943" cy="3530403"/>
            </a:xfrm>
          </p:grpSpPr>
          <p:pic>
            <p:nvPicPr>
              <p:cNvPr id="6" name="Picture 5">
                <a:extLst>
                  <a:ext uri="{FF2B5EF4-FFF2-40B4-BE49-F238E27FC236}">
                    <a16:creationId xmlns:a16="http://schemas.microsoft.com/office/drawing/2014/main" id="{AB4287BE-2E48-1BDA-16C4-4DDECAFA8921}"/>
                  </a:ext>
                </a:extLst>
              </p:cNvPr>
              <p:cNvPicPr>
                <a:picLocks noChangeAspect="1"/>
              </p:cNvPicPr>
              <p:nvPr/>
            </p:nvPicPr>
            <p:blipFill>
              <a:blip r:embed="rId2"/>
              <a:stretch>
                <a:fillRect/>
              </a:stretch>
            </p:blipFill>
            <p:spPr>
              <a:xfrm>
                <a:off x="32558587" y="10872822"/>
                <a:ext cx="4473943" cy="3476425"/>
              </a:xfrm>
              <a:prstGeom prst="rect">
                <a:avLst/>
              </a:prstGeom>
              <a:ln>
                <a:noFill/>
              </a:ln>
            </p:spPr>
          </p:pic>
          <p:sp>
            <p:nvSpPr>
              <p:cNvPr id="7" name="Arrow: Curved Right 6">
                <a:extLst>
                  <a:ext uri="{FF2B5EF4-FFF2-40B4-BE49-F238E27FC236}">
                    <a16:creationId xmlns:a16="http://schemas.microsoft.com/office/drawing/2014/main" id="{94C331F1-BF25-5FB9-8D2D-BE1208BA54D1}"/>
                  </a:ext>
                </a:extLst>
              </p:cNvPr>
              <p:cNvSpPr/>
              <p:nvPr/>
            </p:nvSpPr>
            <p:spPr>
              <a:xfrm>
                <a:off x="33624591" y="12001450"/>
                <a:ext cx="675137" cy="1261187"/>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ptos"/>
                </a:endParaRPr>
              </a:p>
            </p:txBody>
          </p:sp>
          <p:sp>
            <p:nvSpPr>
              <p:cNvPr id="8" name="Arrow: Curved Right 7">
                <a:extLst>
                  <a:ext uri="{FF2B5EF4-FFF2-40B4-BE49-F238E27FC236}">
                    <a16:creationId xmlns:a16="http://schemas.microsoft.com/office/drawing/2014/main" id="{CFD91F74-D940-41AC-AE24-86FDE217905D}"/>
                  </a:ext>
                </a:extLst>
              </p:cNvPr>
              <p:cNvSpPr/>
              <p:nvPr/>
            </p:nvSpPr>
            <p:spPr>
              <a:xfrm rot="10800000">
                <a:off x="35337463" y="12068038"/>
                <a:ext cx="675137" cy="1261187"/>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ptos"/>
                </a:endParaRPr>
              </a:p>
            </p:txBody>
          </p:sp>
          <p:sp>
            <p:nvSpPr>
              <p:cNvPr id="9" name="Rectangle 8">
                <a:extLst>
                  <a:ext uri="{FF2B5EF4-FFF2-40B4-BE49-F238E27FC236}">
                    <a16:creationId xmlns:a16="http://schemas.microsoft.com/office/drawing/2014/main" id="{0A5D58F9-FC9B-E946-832A-E77B5ACFF017}"/>
                  </a:ext>
                </a:extLst>
              </p:cNvPr>
              <p:cNvSpPr/>
              <p:nvPr/>
            </p:nvSpPr>
            <p:spPr>
              <a:xfrm>
                <a:off x="32581752" y="10818844"/>
                <a:ext cx="1635835" cy="1532012"/>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ptos"/>
                </a:endParaRPr>
              </a:p>
            </p:txBody>
          </p:sp>
        </p:grpSp>
        <p:cxnSp>
          <p:nvCxnSpPr>
            <p:cNvPr id="5" name="Straight Connector 4">
              <a:extLst>
                <a:ext uri="{FF2B5EF4-FFF2-40B4-BE49-F238E27FC236}">
                  <a16:creationId xmlns:a16="http://schemas.microsoft.com/office/drawing/2014/main" id="{4F32195F-036F-6F90-F94C-7892B3BA45FF}"/>
                </a:ext>
              </a:extLst>
            </p:cNvPr>
            <p:cNvCxnSpPr>
              <a:cxnSpLocks/>
            </p:cNvCxnSpPr>
            <p:nvPr/>
          </p:nvCxnSpPr>
          <p:spPr>
            <a:xfrm>
              <a:off x="6803541" y="1927434"/>
              <a:ext cx="0" cy="119389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EDCF8ED-3F19-D7A2-051C-75F1BAFBDABC}"/>
              </a:ext>
            </a:extLst>
          </p:cNvPr>
          <p:cNvGrpSpPr/>
          <p:nvPr/>
        </p:nvGrpSpPr>
        <p:grpSpPr>
          <a:xfrm>
            <a:off x="5615561" y="1901740"/>
            <a:ext cx="5917278" cy="4379228"/>
            <a:chOff x="31946784" y="4948308"/>
            <a:chExt cx="5917278" cy="4379228"/>
          </a:xfrm>
        </p:grpSpPr>
        <p:sp>
          <p:nvSpPr>
            <p:cNvPr id="12" name="TextBox 65">
              <a:extLst>
                <a:ext uri="{FF2B5EF4-FFF2-40B4-BE49-F238E27FC236}">
                  <a16:creationId xmlns:a16="http://schemas.microsoft.com/office/drawing/2014/main" id="{9BA9C1B3-7E37-4F90-8463-87CCE5A2843F}"/>
                </a:ext>
              </a:extLst>
            </p:cNvPr>
            <p:cNvSpPr txBox="1"/>
            <p:nvPr/>
          </p:nvSpPr>
          <p:spPr>
            <a:xfrm>
              <a:off x="31946784" y="4948308"/>
              <a:ext cx="5917278" cy="1200329"/>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cap="all">
                  <a:latin typeface="Aptos"/>
                  <a:cs typeface="Arial"/>
                </a:rPr>
                <a:t>This motor controls the launchers elevation by turning the outer gear to the left or right</a:t>
              </a:r>
            </a:p>
          </p:txBody>
        </p:sp>
        <p:pic>
          <p:nvPicPr>
            <p:cNvPr id="13" name="Picture 12" descr="A blue and black machine&#10;&#10;Description automatically generated">
              <a:extLst>
                <a:ext uri="{FF2B5EF4-FFF2-40B4-BE49-F238E27FC236}">
                  <a16:creationId xmlns:a16="http://schemas.microsoft.com/office/drawing/2014/main" id="{340F932B-D154-30CC-A91B-42B86FCC0E3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3394631" y="6200127"/>
              <a:ext cx="4469431" cy="3127409"/>
            </a:xfrm>
            <a:prstGeom prst="rect">
              <a:avLst/>
            </a:prstGeom>
            <a:ln>
              <a:noFill/>
            </a:ln>
          </p:spPr>
        </p:pic>
        <p:sp>
          <p:nvSpPr>
            <p:cNvPr id="14" name="Arrow: Circular 13">
              <a:extLst>
                <a:ext uri="{FF2B5EF4-FFF2-40B4-BE49-F238E27FC236}">
                  <a16:creationId xmlns:a16="http://schemas.microsoft.com/office/drawing/2014/main" id="{300550A4-C90A-CCC1-241E-0BD02E8DCAC4}"/>
                </a:ext>
              </a:extLst>
            </p:cNvPr>
            <p:cNvSpPr/>
            <p:nvPr/>
          </p:nvSpPr>
          <p:spPr>
            <a:xfrm rot="10800000">
              <a:off x="34424985" y="6536826"/>
              <a:ext cx="2371852" cy="2230230"/>
            </a:xfrm>
            <a:prstGeom prst="circular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ptos"/>
              </a:endParaRPr>
            </a:p>
          </p:txBody>
        </p:sp>
      </p:grpSp>
    </p:spTree>
    <p:extLst>
      <p:ext uri="{BB962C8B-B14F-4D97-AF65-F5344CB8AC3E}">
        <p14:creationId xmlns:p14="http://schemas.microsoft.com/office/powerpoint/2010/main" val="240801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4B82D3-5BDF-27EB-C9DA-D8BA623FA5ED}"/>
              </a:ext>
            </a:extLst>
          </p:cNvPr>
          <p:cNvGrpSpPr/>
          <p:nvPr/>
        </p:nvGrpSpPr>
        <p:grpSpPr>
          <a:xfrm>
            <a:off x="7283072" y="1060235"/>
            <a:ext cx="3137073" cy="4934179"/>
            <a:chOff x="25551908" y="6108636"/>
            <a:chExt cx="4411208" cy="6258305"/>
          </a:xfrm>
        </p:grpSpPr>
        <p:pic>
          <p:nvPicPr>
            <p:cNvPr id="5" name="Picture 4">
              <a:extLst>
                <a:ext uri="{FF2B5EF4-FFF2-40B4-BE49-F238E27FC236}">
                  <a16:creationId xmlns:a16="http://schemas.microsoft.com/office/drawing/2014/main" id="{1433FF23-F13C-169B-2072-77B02E35BAA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6744" t="3423" r="4877" b="5939"/>
            <a:stretch/>
          </p:blipFill>
          <p:spPr>
            <a:xfrm>
              <a:off x="25570647" y="8091369"/>
              <a:ext cx="4392469" cy="4275572"/>
            </a:xfrm>
            <a:prstGeom prst="rect">
              <a:avLst/>
            </a:prstGeom>
            <a:ln w="57150">
              <a:solidFill>
                <a:srgbClr val="7030A0"/>
              </a:solidFill>
            </a:ln>
          </p:spPr>
        </p:pic>
        <p:sp>
          <p:nvSpPr>
            <p:cNvPr id="6" name="TextBox 69">
              <a:extLst>
                <a:ext uri="{FF2B5EF4-FFF2-40B4-BE49-F238E27FC236}">
                  <a16:creationId xmlns:a16="http://schemas.microsoft.com/office/drawing/2014/main" id="{BB44D4E3-D55B-EA7D-925A-D8B6E0E94593}"/>
                </a:ext>
              </a:extLst>
            </p:cNvPr>
            <p:cNvSpPr txBox="1"/>
            <p:nvPr/>
          </p:nvSpPr>
          <p:spPr>
            <a:xfrm>
              <a:off x="25551908" y="6108636"/>
              <a:ext cx="4411208" cy="1776187"/>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700" cap="all">
                  <a:latin typeface="Aptos"/>
                  <a:cs typeface="Arial"/>
                </a:rPr>
                <a:t>The movement system is powered by two Nema 17 stepper motors controlled by two TB6600 motor drivers </a:t>
              </a:r>
            </a:p>
          </p:txBody>
        </p:sp>
      </p:grpSp>
      <p:sp>
        <p:nvSpPr>
          <p:cNvPr id="7" name="Title 1">
            <a:extLst>
              <a:ext uri="{FF2B5EF4-FFF2-40B4-BE49-F238E27FC236}">
                <a16:creationId xmlns:a16="http://schemas.microsoft.com/office/drawing/2014/main" id="{DC988A7A-0863-31AD-FE1D-ED0ECBF5E1A8}"/>
              </a:ext>
            </a:extLst>
          </p:cNvPr>
          <p:cNvSpPr>
            <a:spLocks noGrp="1"/>
          </p:cNvSpPr>
          <p:nvPr>
            <p:ph type="ctrTitle"/>
          </p:nvPr>
        </p:nvSpPr>
        <p:spPr>
          <a:xfrm>
            <a:off x="1595887" y="64477"/>
            <a:ext cx="9144000" cy="735474"/>
          </a:xfrm>
        </p:spPr>
        <p:txBody>
          <a:bodyPr>
            <a:normAutofit/>
          </a:bodyPr>
          <a:lstStyle/>
          <a:p>
            <a:r>
              <a:rPr lang="en-US" sz="4000">
                <a:latin typeface="PT Sans Bold"/>
              </a:rPr>
              <a:t>Movement System</a:t>
            </a:r>
            <a:endParaRPr lang="en-US" sz="4000"/>
          </a:p>
        </p:txBody>
      </p:sp>
      <p:grpSp>
        <p:nvGrpSpPr>
          <p:cNvPr id="14" name="Group 13">
            <a:extLst>
              <a:ext uri="{FF2B5EF4-FFF2-40B4-BE49-F238E27FC236}">
                <a16:creationId xmlns:a16="http://schemas.microsoft.com/office/drawing/2014/main" id="{3298D825-E8AD-88C3-4047-4A2FA4BB3B6B}"/>
              </a:ext>
            </a:extLst>
          </p:cNvPr>
          <p:cNvGrpSpPr/>
          <p:nvPr/>
        </p:nvGrpSpPr>
        <p:grpSpPr>
          <a:xfrm>
            <a:off x="1033552" y="1431172"/>
            <a:ext cx="3875378" cy="3710600"/>
            <a:chOff x="1033552" y="1431172"/>
            <a:chExt cx="3875378" cy="3710600"/>
          </a:xfrm>
        </p:grpSpPr>
        <p:grpSp>
          <p:nvGrpSpPr>
            <p:cNvPr id="8" name="Group 7">
              <a:extLst>
                <a:ext uri="{FF2B5EF4-FFF2-40B4-BE49-F238E27FC236}">
                  <a16:creationId xmlns:a16="http://schemas.microsoft.com/office/drawing/2014/main" id="{F9783EB8-F89C-94D7-696A-529D6D192F5D}"/>
                </a:ext>
              </a:extLst>
            </p:cNvPr>
            <p:cNvGrpSpPr/>
            <p:nvPr/>
          </p:nvGrpSpPr>
          <p:grpSpPr>
            <a:xfrm>
              <a:off x="1033552" y="3280211"/>
              <a:ext cx="3875378" cy="1861561"/>
              <a:chOff x="26228104" y="13188601"/>
              <a:chExt cx="5458654" cy="2688019"/>
            </a:xfrm>
          </p:grpSpPr>
          <p:pic>
            <p:nvPicPr>
              <p:cNvPr id="9" name="Picture 8" descr="A blue circuit board with gold dots&#10;&#10;Description automatically generated">
                <a:extLst>
                  <a:ext uri="{FF2B5EF4-FFF2-40B4-BE49-F238E27FC236}">
                    <a16:creationId xmlns:a16="http://schemas.microsoft.com/office/drawing/2014/main" id="{6C39E698-29EE-95EC-F617-678C559030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831" b="94960" l="3093" r="97791">
                            <a14:foregroundMark x1="23711" y1="76613" x2="23711" y2="76613"/>
                            <a14:foregroundMark x1="20324" y1="73387" x2="20324" y2="73387"/>
                            <a14:foregroundMark x1="15169" y1="83065" x2="15169" y2="83065"/>
                            <a14:foregroundMark x1="23711" y1="93145" x2="23711" y2="93145"/>
                            <a14:foregroundMark x1="23711" y1="93145" x2="23711" y2="93145"/>
                            <a14:foregroundMark x1="25773" y1="95161" x2="25773" y2="95161"/>
                            <a14:foregroundMark x1="27541" y1="95161" x2="27541" y2="95161"/>
                            <a14:foregroundMark x1="15758" y1="81048" x2="15758" y2="81048"/>
                            <a14:foregroundMark x1="3387" y1="70968" x2="3387" y2="70968"/>
                            <a14:foregroundMark x1="23711" y1="55444" x2="23711" y2="55444"/>
                            <a14:foregroundMark x1="54934" y1="20363" x2="54934" y2="20363"/>
                            <a14:foregroundMark x1="88071" y1="34476" x2="88071" y2="34476"/>
                            <a14:foregroundMark x1="92931" y1="30645" x2="92931" y2="30645"/>
                            <a14:foregroundMark x1="97791" y1="29032" x2="97791" y2="29032"/>
                            <a14:foregroundMark x1="70103" y1="3831" x2="70103" y2="3831"/>
                          </a14:backgroundRemoval>
                        </a14:imgEffect>
                      </a14:imgLayer>
                    </a14:imgProps>
                  </a:ext>
                  <a:ext uri="{28A0092B-C50C-407E-A947-70E740481C1C}">
                    <a14:useLocalDpi xmlns:a14="http://schemas.microsoft.com/office/drawing/2010/main" val="0"/>
                  </a:ext>
                </a:extLst>
              </a:blip>
              <a:stretch>
                <a:fillRect/>
              </a:stretch>
            </p:blipFill>
            <p:spPr>
              <a:xfrm>
                <a:off x="26623987" y="13437464"/>
                <a:ext cx="2386210" cy="1743093"/>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B199BBFE-897F-5A5D-7994-74C6EF6EFF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154" b="93654" l="5302" r="97791">
                            <a14:foregroundMark x1="39323" y1="9231" x2="39323" y2="9231"/>
                            <a14:foregroundMark x1="42710" y1="6154" x2="42710" y2="6154"/>
                            <a14:foregroundMark x1="92931" y1="45962" x2="92931" y2="45962"/>
                            <a14:foregroundMark x1="7658" y1="60769" x2="7658" y2="60769"/>
                            <a14:foregroundMark x1="5449" y1="61731" x2="5449" y2="61731"/>
                            <a14:foregroundMark x1="46097" y1="93846" x2="46097" y2="93846"/>
                            <a14:foregroundMark x1="74669" y1="65769" x2="74669" y2="65769"/>
                            <a14:foregroundMark x1="95876" y1="46923" x2="95876" y2="46923"/>
                            <a14:foregroundMark x1="97791" y1="46346" x2="97791" y2="46346"/>
                          </a14:backgroundRemoval>
                        </a14:imgEffect>
                      </a14:imgLayer>
                    </a14:imgProps>
                  </a:ext>
                  <a:ext uri="{28A0092B-C50C-407E-A947-70E740481C1C}">
                    <a14:useLocalDpi xmlns:a14="http://schemas.microsoft.com/office/drawing/2010/main" val="0"/>
                  </a:ext>
                </a:extLst>
              </a:blip>
              <a:stretch>
                <a:fillRect/>
              </a:stretch>
            </p:blipFill>
            <p:spPr>
              <a:xfrm>
                <a:off x="29113184" y="13825097"/>
                <a:ext cx="2169993" cy="1661851"/>
              </a:xfrm>
              <a:prstGeom prst="rect">
                <a:avLst/>
              </a:prstGeom>
            </p:spPr>
          </p:pic>
          <p:sp>
            <p:nvSpPr>
              <p:cNvPr id="11" name="Arrow: Curved Right 10">
                <a:extLst>
                  <a:ext uri="{FF2B5EF4-FFF2-40B4-BE49-F238E27FC236}">
                    <a16:creationId xmlns:a16="http://schemas.microsoft.com/office/drawing/2014/main" id="{B9FFD0FC-558F-E15F-805D-2B8E53003E31}"/>
                  </a:ext>
                </a:extLst>
              </p:cNvPr>
              <p:cNvSpPr/>
              <p:nvPr/>
            </p:nvSpPr>
            <p:spPr>
              <a:xfrm rot="10800000">
                <a:off x="30269498" y="13188601"/>
                <a:ext cx="1417260" cy="2688019"/>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ptos"/>
                </a:endParaRPr>
              </a:p>
            </p:txBody>
          </p:sp>
          <p:sp>
            <p:nvSpPr>
              <p:cNvPr id="12" name="Arrow: Curved Right 11">
                <a:extLst>
                  <a:ext uri="{FF2B5EF4-FFF2-40B4-BE49-F238E27FC236}">
                    <a16:creationId xmlns:a16="http://schemas.microsoft.com/office/drawing/2014/main" id="{6FA9836F-FD57-AF4E-E728-79982548D7FE}"/>
                  </a:ext>
                </a:extLst>
              </p:cNvPr>
              <p:cNvSpPr/>
              <p:nvPr/>
            </p:nvSpPr>
            <p:spPr>
              <a:xfrm>
                <a:off x="26228104" y="13253571"/>
                <a:ext cx="1382497" cy="2616308"/>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ptos"/>
                </a:endParaRPr>
              </a:p>
            </p:txBody>
          </p:sp>
        </p:grpSp>
        <p:sp>
          <p:nvSpPr>
            <p:cNvPr id="13" name="TextBox 82">
              <a:extLst>
                <a:ext uri="{FF2B5EF4-FFF2-40B4-BE49-F238E27FC236}">
                  <a16:creationId xmlns:a16="http://schemas.microsoft.com/office/drawing/2014/main" id="{EC56031D-9233-92EF-0C2E-22F90CD1E8B6}"/>
                </a:ext>
              </a:extLst>
            </p:cNvPr>
            <p:cNvSpPr txBox="1"/>
            <p:nvPr/>
          </p:nvSpPr>
          <p:spPr>
            <a:xfrm>
              <a:off x="1334460" y="1431172"/>
              <a:ext cx="3287947" cy="1477328"/>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cap="all">
                  <a:latin typeface="Aptos"/>
                  <a:cs typeface="Arial"/>
                </a:rPr>
                <a:t>These drives are controlled by an Arduino Every that receives signals from the jetson nanos image processing.</a:t>
              </a:r>
            </a:p>
          </p:txBody>
        </p:sp>
      </p:grpSp>
      <p:sp>
        <p:nvSpPr>
          <p:cNvPr id="3" name="TextBox 69">
            <a:extLst>
              <a:ext uri="{FF2B5EF4-FFF2-40B4-BE49-F238E27FC236}">
                <a16:creationId xmlns:a16="http://schemas.microsoft.com/office/drawing/2014/main" id="{8E93460A-A5AC-0A44-9248-BD2E140B1C53}"/>
              </a:ext>
            </a:extLst>
          </p:cNvPr>
          <p:cNvSpPr txBox="1"/>
          <p:nvPr/>
        </p:nvSpPr>
        <p:spPr>
          <a:xfrm>
            <a:off x="559329" y="5430850"/>
            <a:ext cx="5023930" cy="615553"/>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700" cap="all">
                <a:latin typeface="Aptos"/>
                <a:cs typeface="Arial"/>
              </a:rPr>
              <a:t>The Stepper motors did not include encoders so we could save on money</a:t>
            </a:r>
          </a:p>
        </p:txBody>
      </p:sp>
    </p:spTree>
    <p:extLst>
      <p:ext uri="{BB962C8B-B14F-4D97-AF65-F5344CB8AC3E}">
        <p14:creationId xmlns:p14="http://schemas.microsoft.com/office/powerpoint/2010/main" val="120392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Wiring The Movement System</a:t>
            </a:r>
            <a:endParaRPr lang="en-US" sz="4000"/>
          </a:p>
        </p:txBody>
      </p:sp>
      <p:pic>
        <p:nvPicPr>
          <p:cNvPr id="6" name="Picture 5" descr="TB6600 Stepper Motor Driver">
            <a:extLst>
              <a:ext uri="{FF2B5EF4-FFF2-40B4-BE49-F238E27FC236}">
                <a16:creationId xmlns:a16="http://schemas.microsoft.com/office/drawing/2014/main" id="{66BA07A5-C015-B87E-9495-2AF2ECA5926E}"/>
              </a:ext>
            </a:extLst>
          </p:cNvPr>
          <p:cNvPicPr>
            <a:picLocks noChangeAspect="1"/>
          </p:cNvPicPr>
          <p:nvPr/>
        </p:nvPicPr>
        <p:blipFill>
          <a:blip r:embed="rId2"/>
          <a:stretch>
            <a:fillRect/>
          </a:stretch>
        </p:blipFill>
        <p:spPr>
          <a:xfrm>
            <a:off x="-275" y="801805"/>
            <a:ext cx="7324848" cy="5487538"/>
          </a:xfrm>
          <a:prstGeom prst="rect">
            <a:avLst/>
          </a:prstGeom>
        </p:spPr>
      </p:pic>
      <p:pic>
        <p:nvPicPr>
          <p:cNvPr id="7" name="Picture 6" descr="A circuit board with wires&#10;&#10;Description automatically generated">
            <a:extLst>
              <a:ext uri="{FF2B5EF4-FFF2-40B4-BE49-F238E27FC236}">
                <a16:creationId xmlns:a16="http://schemas.microsoft.com/office/drawing/2014/main" id="{705898D6-6179-0D0D-740C-834D578ACED2}"/>
              </a:ext>
            </a:extLst>
          </p:cNvPr>
          <p:cNvPicPr>
            <a:picLocks noChangeAspect="1"/>
          </p:cNvPicPr>
          <p:nvPr/>
        </p:nvPicPr>
        <p:blipFill>
          <a:blip r:embed="rId3"/>
          <a:stretch>
            <a:fillRect/>
          </a:stretch>
        </p:blipFill>
        <p:spPr>
          <a:xfrm>
            <a:off x="7326922" y="803662"/>
            <a:ext cx="4603973" cy="2325233"/>
          </a:xfrm>
          <a:prstGeom prst="rect">
            <a:avLst/>
          </a:prstGeom>
        </p:spPr>
      </p:pic>
    </p:spTree>
    <p:extLst>
      <p:ext uri="{BB962C8B-B14F-4D97-AF65-F5344CB8AC3E}">
        <p14:creationId xmlns:p14="http://schemas.microsoft.com/office/powerpoint/2010/main" val="59573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Wiring The Movement System</a:t>
            </a:r>
            <a:endParaRPr lang="en-US" sz="4000"/>
          </a:p>
        </p:txBody>
      </p:sp>
      <p:pic>
        <p:nvPicPr>
          <p:cNvPr id="2" name="Picture 1" descr="A black object with wires and wires on a table&#10;&#10;Description automatically generated">
            <a:extLst>
              <a:ext uri="{FF2B5EF4-FFF2-40B4-BE49-F238E27FC236}">
                <a16:creationId xmlns:a16="http://schemas.microsoft.com/office/drawing/2014/main" id="{0038B94D-C6C9-F12A-2CA0-059283A18127}"/>
              </a:ext>
            </a:extLst>
          </p:cNvPr>
          <p:cNvPicPr>
            <a:picLocks noChangeAspect="1"/>
          </p:cNvPicPr>
          <p:nvPr/>
        </p:nvPicPr>
        <p:blipFill>
          <a:blip r:embed="rId2"/>
          <a:stretch>
            <a:fillRect/>
          </a:stretch>
        </p:blipFill>
        <p:spPr>
          <a:xfrm>
            <a:off x="2554237" y="1172307"/>
            <a:ext cx="7083525" cy="5334001"/>
          </a:xfrm>
          <a:prstGeom prst="rect">
            <a:avLst/>
          </a:prstGeom>
        </p:spPr>
      </p:pic>
    </p:spTree>
    <p:extLst>
      <p:ext uri="{BB962C8B-B14F-4D97-AF65-F5344CB8AC3E}">
        <p14:creationId xmlns:p14="http://schemas.microsoft.com/office/powerpoint/2010/main" val="147062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Coding The Movement System</a:t>
            </a:r>
            <a:endParaRPr lang="en-US" sz="4000"/>
          </a:p>
        </p:txBody>
      </p:sp>
      <p:pic>
        <p:nvPicPr>
          <p:cNvPr id="2" name="Picture 1" descr="A screenshot of a computer program&#10;&#10;Description automatically generated">
            <a:extLst>
              <a:ext uri="{FF2B5EF4-FFF2-40B4-BE49-F238E27FC236}">
                <a16:creationId xmlns:a16="http://schemas.microsoft.com/office/drawing/2014/main" id="{D2BDAB56-932B-ABEB-3851-8653C21A692B}"/>
              </a:ext>
            </a:extLst>
          </p:cNvPr>
          <p:cNvPicPr>
            <a:picLocks noChangeAspect="1"/>
          </p:cNvPicPr>
          <p:nvPr/>
        </p:nvPicPr>
        <p:blipFill>
          <a:blip r:embed="rId2"/>
          <a:stretch>
            <a:fillRect/>
          </a:stretch>
        </p:blipFill>
        <p:spPr>
          <a:xfrm>
            <a:off x="1593192" y="1947208"/>
            <a:ext cx="4172664" cy="4114800"/>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79C54ADC-17BD-7016-730C-ED7E3F481C02}"/>
              </a:ext>
            </a:extLst>
          </p:cNvPr>
          <p:cNvPicPr>
            <a:picLocks noChangeAspect="1"/>
          </p:cNvPicPr>
          <p:nvPr/>
        </p:nvPicPr>
        <p:blipFill>
          <a:blip r:embed="rId3"/>
          <a:stretch>
            <a:fillRect/>
          </a:stretch>
        </p:blipFill>
        <p:spPr>
          <a:xfrm>
            <a:off x="6165397" y="1944413"/>
            <a:ext cx="3094968" cy="4114800"/>
          </a:xfrm>
          <a:prstGeom prst="rect">
            <a:avLst/>
          </a:prstGeom>
        </p:spPr>
      </p:pic>
      <p:sp>
        <p:nvSpPr>
          <p:cNvPr id="5" name="TextBox 4">
            <a:extLst>
              <a:ext uri="{FF2B5EF4-FFF2-40B4-BE49-F238E27FC236}">
                <a16:creationId xmlns:a16="http://schemas.microsoft.com/office/drawing/2014/main" id="{AFB861EB-CA4D-1564-9842-B87565A4FF6D}"/>
              </a:ext>
            </a:extLst>
          </p:cNvPr>
          <p:cNvSpPr txBox="1"/>
          <p:nvPr/>
        </p:nvSpPr>
        <p:spPr>
          <a:xfrm>
            <a:off x="4822209" y="1347716"/>
            <a:ext cx="1887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Code Initialization</a:t>
            </a:r>
            <a:endParaRPr lang="en-US"/>
          </a:p>
        </p:txBody>
      </p:sp>
    </p:spTree>
    <p:extLst>
      <p:ext uri="{BB962C8B-B14F-4D97-AF65-F5344CB8AC3E}">
        <p14:creationId xmlns:p14="http://schemas.microsoft.com/office/powerpoint/2010/main" val="85623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4275A8-00A4-C579-D231-E518D92D3A5E}"/>
              </a:ext>
            </a:extLst>
          </p:cNvPr>
          <p:cNvSpPr txBox="1"/>
          <p:nvPr/>
        </p:nvSpPr>
        <p:spPr>
          <a:xfrm>
            <a:off x="-857" y="255205"/>
            <a:ext cx="122025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7030A0"/>
                </a:solidFill>
                <a:ea typeface="Calibri"/>
                <a:cs typeface="Calibri"/>
              </a:rPr>
              <a:t>Members and Goals</a:t>
            </a:r>
          </a:p>
        </p:txBody>
      </p:sp>
      <p:pic>
        <p:nvPicPr>
          <p:cNvPr id="5" name="Picture 4">
            <a:extLst>
              <a:ext uri="{FF2B5EF4-FFF2-40B4-BE49-F238E27FC236}">
                <a16:creationId xmlns:a16="http://schemas.microsoft.com/office/drawing/2014/main" id="{FFB7ABE5-98D9-8BB2-4364-1F4CFFB9120C}"/>
              </a:ext>
            </a:extLst>
          </p:cNvPr>
          <p:cNvPicPr>
            <a:picLocks noChangeAspect="1"/>
          </p:cNvPicPr>
          <p:nvPr/>
        </p:nvPicPr>
        <p:blipFill>
          <a:blip r:embed="rId2"/>
          <a:srcRect t="12250" b="713"/>
          <a:stretch/>
        </p:blipFill>
        <p:spPr>
          <a:xfrm>
            <a:off x="1214459" y="1717591"/>
            <a:ext cx="3744401" cy="2444262"/>
          </a:xfrm>
          <a:prstGeom prst="rect">
            <a:avLst/>
          </a:prstGeom>
          <a:solidFill>
            <a:srgbClr val="FFFFFF">
              <a:shade val="85000"/>
            </a:srgbClr>
          </a:solidFill>
          <a:ln w="38100" cap="sq">
            <a:solidFill>
              <a:srgbClr val="7030A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A8E1110B-4C64-1D1A-147E-0DA1EFDF66FC}"/>
              </a:ext>
            </a:extLst>
          </p:cNvPr>
          <p:cNvSpPr txBox="1"/>
          <p:nvPr/>
        </p:nvSpPr>
        <p:spPr>
          <a:xfrm>
            <a:off x="698825" y="4214447"/>
            <a:ext cx="4775667" cy="430887"/>
          </a:xfrm>
          <a:prstGeom prst="rect">
            <a:avLst/>
          </a:prstGeom>
          <a:noFill/>
        </p:spPr>
        <p:txBody>
          <a:bodyPr wrap="none" lIns="91440" tIns="45720" rIns="91440" bIns="45720" rtlCol="0" anchor="t">
            <a:spAutoFit/>
          </a:bodyPr>
          <a:lstStyle/>
          <a:p>
            <a:pPr algn="ctr"/>
            <a:r>
              <a:rPr lang="en-US" sz="1100" b="1">
                <a:latin typeface="Calibri"/>
                <a:ea typeface="Calibri"/>
                <a:cs typeface="Calibri"/>
              </a:rPr>
              <a:t>ME Members </a:t>
            </a:r>
            <a:r>
              <a:rPr lang="en-US" sz="1100">
                <a:latin typeface="Calibri"/>
                <a:ea typeface="Calibri"/>
                <a:cs typeface="Calibri"/>
              </a:rPr>
              <a:t>: </a:t>
            </a:r>
            <a:r>
              <a:rPr lang="en-US" sz="1100">
                <a:effectLst/>
                <a:latin typeface="Calibri"/>
                <a:ea typeface="Calibri"/>
                <a:cs typeface="Calibri"/>
              </a:rPr>
              <a:t>Ishak Lamei, Austin Williams, Peterson Rainey</a:t>
            </a:r>
            <a:r>
              <a:rPr lang="en-US" sz="1100">
                <a:latin typeface="Calibri"/>
                <a:ea typeface="Calibri"/>
                <a:cs typeface="Calibri"/>
              </a:rPr>
              <a:t>,</a:t>
            </a:r>
            <a:r>
              <a:rPr lang="en-US" sz="1100">
                <a:effectLst/>
                <a:latin typeface="Calibri"/>
                <a:ea typeface="Calibri"/>
                <a:cs typeface="Calibri"/>
              </a:rPr>
              <a:t> and Steven Tucker</a:t>
            </a:r>
          </a:p>
          <a:p>
            <a:pPr algn="ctr"/>
            <a:r>
              <a:rPr lang="en-US" sz="1100">
                <a:latin typeface="Calibri" panose="020F0502020204030204" pitchFamily="34" charset="0"/>
                <a:ea typeface="Calibri" panose="020F0502020204030204" pitchFamily="34" charset="0"/>
                <a:cs typeface="Calibri" panose="020F0502020204030204" pitchFamily="34" charset="0"/>
              </a:rPr>
              <a:t>(From Left to Right)</a:t>
            </a:r>
          </a:p>
        </p:txBody>
      </p:sp>
      <p:sp>
        <p:nvSpPr>
          <p:cNvPr id="2" name="TextBox 1">
            <a:extLst>
              <a:ext uri="{FF2B5EF4-FFF2-40B4-BE49-F238E27FC236}">
                <a16:creationId xmlns:a16="http://schemas.microsoft.com/office/drawing/2014/main" id="{A8AF6E01-28C5-3FA4-5008-91FA457776D9}"/>
              </a:ext>
            </a:extLst>
          </p:cNvPr>
          <p:cNvSpPr txBox="1"/>
          <p:nvPr/>
        </p:nvSpPr>
        <p:spPr>
          <a:xfrm>
            <a:off x="5886449" y="3209924"/>
            <a:ext cx="56102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This is a project being presented to High School students with </a:t>
            </a:r>
            <a:r>
              <a:rPr lang="en-US" sz="1400" err="1">
                <a:ea typeface="Calibri"/>
                <a:cs typeface="Calibri"/>
              </a:rPr>
              <a:t>DevCom</a:t>
            </a:r>
            <a:r>
              <a:rPr lang="en-US" sz="1400">
                <a:ea typeface="Calibri"/>
                <a:cs typeface="Calibri"/>
              </a:rPr>
              <a:t> sponsoring. This is not only to explain and show high school students an interesting engineering solution to an engineering problem but also to display </a:t>
            </a:r>
            <a:r>
              <a:rPr lang="en-US" sz="1400" err="1">
                <a:ea typeface="Calibri"/>
                <a:cs typeface="Calibri"/>
              </a:rPr>
              <a:t>DevCom</a:t>
            </a:r>
            <a:r>
              <a:rPr lang="en-US" sz="1400">
                <a:ea typeface="Calibri"/>
                <a:cs typeface="Calibri"/>
              </a:rPr>
              <a:t>. And in doing so emphasis the merits of joining them as</a:t>
            </a:r>
            <a:r>
              <a:rPr lang="en-US" sz="1400">
                <a:ea typeface="+mn-lt"/>
                <a:cs typeface="+mn-lt"/>
              </a:rPr>
              <a:t> a team of world-class scientists, engineers, analysts, technicians and support staff who are fully focused on empowering America’s soldiers today and in the future. They leverage cutting-edge technologies such as artificial intelligence, quantum effects, autonomy, robotics, advanced energetics, and synthetic biology to give soldiers the ability to see, sense, decide and act faster than their adversaries.</a:t>
            </a:r>
            <a:endParaRPr lang="en-US" sz="1400">
              <a:ea typeface="Calibri" panose="020F0502020204030204"/>
              <a:cs typeface="Calibri" panose="020F0502020204030204"/>
            </a:endParaRPr>
          </a:p>
        </p:txBody>
      </p:sp>
      <p:pic>
        <p:nvPicPr>
          <p:cNvPr id="3" name="Picture 2" descr="A black and yellow logo&#10;&#10;Description automatically generated">
            <a:extLst>
              <a:ext uri="{FF2B5EF4-FFF2-40B4-BE49-F238E27FC236}">
                <a16:creationId xmlns:a16="http://schemas.microsoft.com/office/drawing/2014/main" id="{8154BC6C-BBB7-9E60-143B-6BF166B9B12F}"/>
              </a:ext>
            </a:extLst>
          </p:cNvPr>
          <p:cNvPicPr>
            <a:picLocks noChangeAspect="1"/>
          </p:cNvPicPr>
          <p:nvPr/>
        </p:nvPicPr>
        <p:blipFill>
          <a:blip r:embed="rId3"/>
          <a:stretch>
            <a:fillRect/>
          </a:stretch>
        </p:blipFill>
        <p:spPr>
          <a:xfrm>
            <a:off x="6324600" y="1971675"/>
            <a:ext cx="4457700" cy="971550"/>
          </a:xfrm>
          <a:prstGeom prst="rect">
            <a:avLst/>
          </a:prstGeom>
        </p:spPr>
      </p:pic>
    </p:spTree>
    <p:extLst>
      <p:ext uri="{BB962C8B-B14F-4D97-AF65-F5344CB8AC3E}">
        <p14:creationId xmlns:p14="http://schemas.microsoft.com/office/powerpoint/2010/main" val="64824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Coding The Movement System</a:t>
            </a:r>
            <a:endParaRPr lang="en-US" sz="4000"/>
          </a:p>
        </p:txBody>
      </p:sp>
      <p:sp>
        <p:nvSpPr>
          <p:cNvPr id="5" name="TextBox 4">
            <a:extLst>
              <a:ext uri="{FF2B5EF4-FFF2-40B4-BE49-F238E27FC236}">
                <a16:creationId xmlns:a16="http://schemas.microsoft.com/office/drawing/2014/main" id="{AFB861EB-CA4D-1564-9842-B87565A4FF6D}"/>
              </a:ext>
            </a:extLst>
          </p:cNvPr>
          <p:cNvSpPr txBox="1"/>
          <p:nvPr/>
        </p:nvSpPr>
        <p:spPr>
          <a:xfrm>
            <a:off x="2581702" y="1347716"/>
            <a:ext cx="2223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Setting the zero point</a:t>
            </a:r>
            <a:endParaRPr lang="en-US"/>
          </a:p>
        </p:txBody>
      </p:sp>
      <p:pic>
        <p:nvPicPr>
          <p:cNvPr id="6" name="Picture 5" descr="A screenshot of a computer program&#10;&#10;Description automatically generated">
            <a:extLst>
              <a:ext uri="{FF2B5EF4-FFF2-40B4-BE49-F238E27FC236}">
                <a16:creationId xmlns:a16="http://schemas.microsoft.com/office/drawing/2014/main" id="{F0C2485D-7104-0BB5-C3B2-CA74D9A706DC}"/>
              </a:ext>
            </a:extLst>
          </p:cNvPr>
          <p:cNvPicPr>
            <a:picLocks noChangeAspect="1"/>
          </p:cNvPicPr>
          <p:nvPr/>
        </p:nvPicPr>
        <p:blipFill>
          <a:blip r:embed="rId2"/>
          <a:stretch>
            <a:fillRect/>
          </a:stretch>
        </p:blipFill>
        <p:spPr>
          <a:xfrm>
            <a:off x="1984486" y="1945943"/>
            <a:ext cx="3423566" cy="4114800"/>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44F7DBD2-C479-CAE5-1024-0BF39EEE3DD5}"/>
              </a:ext>
            </a:extLst>
          </p:cNvPr>
          <p:cNvPicPr>
            <a:picLocks noChangeAspect="1"/>
          </p:cNvPicPr>
          <p:nvPr/>
        </p:nvPicPr>
        <p:blipFill>
          <a:blip r:embed="rId3"/>
          <a:stretch>
            <a:fillRect/>
          </a:stretch>
        </p:blipFill>
        <p:spPr>
          <a:xfrm>
            <a:off x="5788925" y="1947188"/>
            <a:ext cx="6096000" cy="2440459"/>
          </a:xfrm>
          <a:prstGeom prst="rect">
            <a:avLst/>
          </a:prstGeom>
        </p:spPr>
      </p:pic>
      <p:sp>
        <p:nvSpPr>
          <p:cNvPr id="8" name="TextBox 7">
            <a:extLst>
              <a:ext uri="{FF2B5EF4-FFF2-40B4-BE49-F238E27FC236}">
                <a16:creationId xmlns:a16="http://schemas.microsoft.com/office/drawing/2014/main" id="{1A2ACE2C-B4B4-3EE0-1C12-3063D57289DA}"/>
              </a:ext>
            </a:extLst>
          </p:cNvPr>
          <p:cNvSpPr txBox="1"/>
          <p:nvPr/>
        </p:nvSpPr>
        <p:spPr>
          <a:xfrm>
            <a:off x="7722359" y="1347716"/>
            <a:ext cx="2223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Move to middle</a:t>
            </a:r>
            <a:endParaRPr lang="en-US"/>
          </a:p>
        </p:txBody>
      </p:sp>
    </p:spTree>
    <p:extLst>
      <p:ext uri="{BB962C8B-B14F-4D97-AF65-F5344CB8AC3E}">
        <p14:creationId xmlns:p14="http://schemas.microsoft.com/office/powerpoint/2010/main" val="324744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4C276-B54B-CD69-62EA-0A41A624784D}"/>
              </a:ext>
            </a:extLst>
          </p:cNvPr>
          <p:cNvSpPr>
            <a:spLocks noGrp="1"/>
          </p:cNvSpPr>
          <p:nvPr>
            <p:ph type="ctrTitle"/>
          </p:nvPr>
        </p:nvSpPr>
        <p:spPr>
          <a:xfrm>
            <a:off x="1595887" y="64477"/>
            <a:ext cx="9144000" cy="735474"/>
          </a:xfrm>
        </p:spPr>
        <p:txBody>
          <a:bodyPr>
            <a:normAutofit/>
          </a:bodyPr>
          <a:lstStyle/>
          <a:p>
            <a:r>
              <a:rPr lang="en-US" sz="4000">
                <a:latin typeface="PT Sans Bold"/>
              </a:rPr>
              <a:t>Coding The Movement System</a:t>
            </a:r>
            <a:endParaRPr lang="en-US" sz="4000"/>
          </a:p>
        </p:txBody>
      </p:sp>
      <p:sp>
        <p:nvSpPr>
          <p:cNvPr id="5" name="TextBox 4">
            <a:extLst>
              <a:ext uri="{FF2B5EF4-FFF2-40B4-BE49-F238E27FC236}">
                <a16:creationId xmlns:a16="http://schemas.microsoft.com/office/drawing/2014/main" id="{AFB861EB-CA4D-1564-9842-B87565A4FF6D}"/>
              </a:ext>
            </a:extLst>
          </p:cNvPr>
          <p:cNvSpPr txBox="1"/>
          <p:nvPr/>
        </p:nvSpPr>
        <p:spPr>
          <a:xfrm>
            <a:off x="5055358" y="1347716"/>
            <a:ext cx="2223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Aim &amp; Fire</a:t>
            </a:r>
          </a:p>
        </p:txBody>
      </p:sp>
      <p:pic>
        <p:nvPicPr>
          <p:cNvPr id="3" name="Picture 2" descr="A screen shot of a computer program&#10;&#10;Description automatically generated">
            <a:extLst>
              <a:ext uri="{FF2B5EF4-FFF2-40B4-BE49-F238E27FC236}">
                <a16:creationId xmlns:a16="http://schemas.microsoft.com/office/drawing/2014/main" id="{C5F16CE9-5269-1E85-9D27-113764F728AC}"/>
              </a:ext>
            </a:extLst>
          </p:cNvPr>
          <p:cNvPicPr>
            <a:picLocks noChangeAspect="1"/>
          </p:cNvPicPr>
          <p:nvPr/>
        </p:nvPicPr>
        <p:blipFill>
          <a:blip r:embed="rId2"/>
          <a:stretch>
            <a:fillRect/>
          </a:stretch>
        </p:blipFill>
        <p:spPr>
          <a:xfrm>
            <a:off x="3710016" y="2164719"/>
            <a:ext cx="4768808" cy="4114800"/>
          </a:xfrm>
          <a:prstGeom prst="rect">
            <a:avLst/>
          </a:prstGeom>
        </p:spPr>
      </p:pic>
    </p:spTree>
    <p:extLst>
      <p:ext uri="{BB962C8B-B14F-4D97-AF65-F5344CB8AC3E}">
        <p14:creationId xmlns:p14="http://schemas.microsoft.com/office/powerpoint/2010/main" val="3188104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Rectangle 104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alSense No Longer Makes Sense For Intel | Hackaday">
            <a:extLst>
              <a:ext uri="{FF2B5EF4-FFF2-40B4-BE49-F238E27FC236}">
                <a16:creationId xmlns:a16="http://schemas.microsoft.com/office/drawing/2014/main" id="{2EB4B175-B0B3-FDD2-506C-C5112956D15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r="-1" b="1438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up of a computer chip&#10;&#10;Description automatically generated">
            <a:extLst>
              <a:ext uri="{FF2B5EF4-FFF2-40B4-BE49-F238E27FC236}">
                <a16:creationId xmlns:a16="http://schemas.microsoft.com/office/drawing/2014/main" id="{63D8F7AA-7207-1200-3ADA-295F437396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54" b="93654" l="5302" r="97791">
                        <a14:foregroundMark x1="39323" y1="9231" x2="39323" y2="9231"/>
                        <a14:foregroundMark x1="42710" y1="6154" x2="42710" y2="6154"/>
                        <a14:foregroundMark x1="92931" y1="45962" x2="92931" y2="45962"/>
                        <a14:foregroundMark x1="7658" y1="60769" x2="7658" y2="60769"/>
                        <a14:foregroundMark x1="5449" y1="61731" x2="5449" y2="61731"/>
                        <a14:foregroundMark x1="46097" y1="93846" x2="46097" y2="93846"/>
                        <a14:foregroundMark x1="74669" y1="65769" x2="74669" y2="65769"/>
                        <a14:foregroundMark x1="95876" y1="46923" x2="95876" y2="46923"/>
                        <a14:foregroundMark x1="97791" y1="46346" x2="97791" y2="46346"/>
                      </a14:backgroundRemoval>
                    </a14:imgEffect>
                  </a14:imgLayer>
                </a14:imgProps>
              </a:ext>
              <a:ext uri="{28A0092B-C50C-407E-A947-70E740481C1C}">
                <a14:useLocalDpi xmlns:a14="http://schemas.microsoft.com/office/drawing/2010/main" val="0"/>
              </a:ext>
            </a:extLst>
          </a:blip>
          <a:srcRect t="21001" r="-1" b="24677"/>
          <a:stretch/>
        </p:blipFill>
        <p:spPr>
          <a:xfrm>
            <a:off x="4547938" y="3681409"/>
            <a:ext cx="7644062" cy="3176595"/>
          </a:xfrm>
          <a:prstGeom prst="rect">
            <a:avLst/>
          </a:prstGeom>
        </p:spPr>
      </p:pic>
      <p:sp>
        <p:nvSpPr>
          <p:cNvPr id="1049" name="Rectangle 104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2D568C6-3BD3-0B9E-3F5A-A89BE574E7DF}"/>
              </a:ext>
            </a:extLst>
          </p:cNvPr>
          <p:cNvSpPr>
            <a:spLocks noGrp="1"/>
          </p:cNvSpPr>
          <p:nvPr>
            <p:ph type="ctrTitle"/>
          </p:nvPr>
        </p:nvSpPr>
        <p:spPr>
          <a:xfrm>
            <a:off x="838200" y="1115219"/>
            <a:ext cx="5395912" cy="2387600"/>
          </a:xfrm>
        </p:spPr>
        <p:txBody>
          <a:bodyPr vert="horz" lIns="91440" tIns="45720" rIns="91440" bIns="45720" rtlCol="0" anchor="b">
            <a:normAutofit/>
          </a:bodyPr>
          <a:lstStyle/>
          <a:p>
            <a:pPr algn="l"/>
            <a:r>
              <a:rPr lang="en-US" sz="5000" kern="1200">
                <a:solidFill>
                  <a:schemeClr val="bg1"/>
                </a:solidFill>
                <a:latin typeface="+mj-lt"/>
                <a:ea typeface="+mj-ea"/>
                <a:cs typeface="+mj-cs"/>
              </a:rPr>
              <a:t>ECE Integration</a:t>
            </a:r>
          </a:p>
        </p:txBody>
      </p:sp>
      <p:sp>
        <p:nvSpPr>
          <p:cNvPr id="5" name="TextBox 4">
            <a:extLst>
              <a:ext uri="{FF2B5EF4-FFF2-40B4-BE49-F238E27FC236}">
                <a16:creationId xmlns:a16="http://schemas.microsoft.com/office/drawing/2014/main" id="{A69CDDBD-7B37-CD8D-37D7-8A6C190780F3}"/>
              </a:ext>
            </a:extLst>
          </p:cNvPr>
          <p:cNvSpPr txBox="1"/>
          <p:nvPr/>
        </p:nvSpPr>
        <p:spPr>
          <a:xfrm>
            <a:off x="838200" y="3902075"/>
            <a:ext cx="5395912" cy="1655762"/>
          </a:xfrm>
          <a:prstGeom prst="rect">
            <a:avLst/>
          </a:prstGeom>
        </p:spPr>
        <p:txBody>
          <a:bodyPr vert="horz" lIns="91440" tIns="45720" rIns="91440" bIns="45720" rtlCol="0">
            <a:normAutofit/>
          </a:bodyPr>
          <a:lstStyle/>
          <a:p>
            <a:pPr>
              <a:lnSpc>
                <a:spcPct val="90000"/>
              </a:lnSpc>
              <a:spcBef>
                <a:spcPts val="1000"/>
              </a:spcBef>
            </a:pPr>
            <a:r>
              <a:rPr lang="en-US" sz="2000" kern="1200">
                <a:solidFill>
                  <a:schemeClr val="bg1"/>
                </a:solidFill>
                <a:latin typeface="+mn-lt"/>
                <a:ea typeface="+mn-ea"/>
                <a:cs typeface="+mn-cs"/>
              </a:rPr>
              <a:t>An Intel RealSense Camera was used to provide the depth and range data which was sent to the jetson nano to translate the coordinates that the launcher would need to hit the moving target.</a:t>
            </a:r>
          </a:p>
        </p:txBody>
      </p:sp>
      <p:cxnSp>
        <p:nvCxnSpPr>
          <p:cNvPr id="1051" name="Straight Connector 105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9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FC8A18-9581-C57D-EFC5-B9B5EA7A9333}"/>
              </a:ext>
            </a:extLst>
          </p:cNvPr>
          <p:cNvSpPr>
            <a:spLocks noGrp="1"/>
          </p:cNvSpPr>
          <p:nvPr>
            <p:ph type="ctrTitle"/>
          </p:nvPr>
        </p:nvSpPr>
        <p:spPr>
          <a:xfrm>
            <a:off x="1595887" y="64477"/>
            <a:ext cx="9144000" cy="735474"/>
          </a:xfrm>
        </p:spPr>
        <p:txBody>
          <a:bodyPr>
            <a:normAutofit/>
          </a:bodyPr>
          <a:lstStyle/>
          <a:p>
            <a:r>
              <a:rPr lang="en-US" sz="4000">
                <a:latin typeface="PT Sans Bold"/>
              </a:rPr>
              <a:t>Miscellaneous Features</a:t>
            </a:r>
            <a:endParaRPr lang="en-US" sz="4000"/>
          </a:p>
        </p:txBody>
      </p:sp>
      <p:grpSp>
        <p:nvGrpSpPr>
          <p:cNvPr id="11" name="Group 10">
            <a:extLst>
              <a:ext uri="{FF2B5EF4-FFF2-40B4-BE49-F238E27FC236}">
                <a16:creationId xmlns:a16="http://schemas.microsoft.com/office/drawing/2014/main" id="{5E114F82-0342-F1E0-6A4F-31E16B77DDB4}"/>
              </a:ext>
            </a:extLst>
          </p:cNvPr>
          <p:cNvGrpSpPr/>
          <p:nvPr/>
        </p:nvGrpSpPr>
        <p:grpSpPr>
          <a:xfrm>
            <a:off x="1729229" y="1495789"/>
            <a:ext cx="3874311" cy="3269641"/>
            <a:chOff x="8117127" y="3615071"/>
            <a:chExt cx="2844317" cy="2374323"/>
          </a:xfrm>
        </p:grpSpPr>
        <p:pic>
          <p:nvPicPr>
            <p:cNvPr id="1026" name="Picture 2">
              <a:extLst>
                <a:ext uri="{FF2B5EF4-FFF2-40B4-BE49-F238E27FC236}">
                  <a16:creationId xmlns:a16="http://schemas.microsoft.com/office/drawing/2014/main" id="{2686F38E-F749-B508-2D2E-2EA0FD8A3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219" y="3615071"/>
              <a:ext cx="2181225" cy="23743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3BA5AA7-DA2C-8501-AABA-2DDFD6BFF300}"/>
                </a:ext>
              </a:extLst>
            </p:cNvPr>
            <p:cNvCxnSpPr>
              <a:cxnSpLocks/>
            </p:cNvCxnSpPr>
            <p:nvPr/>
          </p:nvCxnSpPr>
          <p:spPr>
            <a:xfrm flipH="1">
              <a:off x="8117127" y="4765430"/>
              <a:ext cx="1350595" cy="2634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7CE5E93-51C9-32A6-58B8-BF91C7752AA3}"/>
                </a:ext>
              </a:extLst>
            </p:cNvPr>
            <p:cNvSpPr/>
            <p:nvPr/>
          </p:nvSpPr>
          <p:spPr>
            <a:xfrm>
              <a:off x="9290627" y="4036484"/>
              <a:ext cx="491795" cy="728946"/>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ptos"/>
              </a:endParaRPr>
            </a:p>
          </p:txBody>
        </p:sp>
      </p:grpSp>
      <p:grpSp>
        <p:nvGrpSpPr>
          <p:cNvPr id="10" name="Group 9">
            <a:extLst>
              <a:ext uri="{FF2B5EF4-FFF2-40B4-BE49-F238E27FC236}">
                <a16:creationId xmlns:a16="http://schemas.microsoft.com/office/drawing/2014/main" id="{4B54B915-A82C-6894-D8A6-BDF84550A99C}"/>
              </a:ext>
            </a:extLst>
          </p:cNvPr>
          <p:cNvGrpSpPr/>
          <p:nvPr/>
        </p:nvGrpSpPr>
        <p:grpSpPr>
          <a:xfrm>
            <a:off x="7541565" y="1582307"/>
            <a:ext cx="3774858" cy="2995245"/>
            <a:chOff x="4467057" y="3541468"/>
            <a:chExt cx="2787320" cy="2447925"/>
          </a:xfrm>
        </p:grpSpPr>
        <p:pic>
          <p:nvPicPr>
            <p:cNvPr id="1028" name="Picture 4">
              <a:extLst>
                <a:ext uri="{FF2B5EF4-FFF2-40B4-BE49-F238E27FC236}">
                  <a16:creationId xmlns:a16="http://schemas.microsoft.com/office/drawing/2014/main" id="{470D492C-5134-12A4-57BF-104843CB9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152" y="3541468"/>
              <a:ext cx="2181225" cy="24479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0C30B9F-9237-EB03-92D8-805E2C4CB74E}"/>
                </a:ext>
              </a:extLst>
            </p:cNvPr>
            <p:cNvSpPr/>
            <p:nvPr/>
          </p:nvSpPr>
          <p:spPr>
            <a:xfrm>
              <a:off x="5362041" y="5046251"/>
              <a:ext cx="602510" cy="58099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latin typeface="Aptos"/>
              </a:endParaRPr>
            </a:p>
          </p:txBody>
        </p:sp>
        <p:cxnSp>
          <p:nvCxnSpPr>
            <p:cNvPr id="9" name="Straight Connector 8">
              <a:extLst>
                <a:ext uri="{FF2B5EF4-FFF2-40B4-BE49-F238E27FC236}">
                  <a16:creationId xmlns:a16="http://schemas.microsoft.com/office/drawing/2014/main" id="{B4DBCA6C-AF89-3D24-2FDC-8EC5F29B8C5D}"/>
                </a:ext>
              </a:extLst>
            </p:cNvPr>
            <p:cNvCxnSpPr>
              <a:cxnSpLocks/>
            </p:cNvCxnSpPr>
            <p:nvPr/>
          </p:nvCxnSpPr>
          <p:spPr>
            <a:xfrm flipH="1">
              <a:off x="4467057" y="5606481"/>
              <a:ext cx="1251516" cy="29655"/>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 name="TextBox 69">
            <a:extLst>
              <a:ext uri="{FF2B5EF4-FFF2-40B4-BE49-F238E27FC236}">
                <a16:creationId xmlns:a16="http://schemas.microsoft.com/office/drawing/2014/main" id="{B5FCA020-BD34-BAC5-B0A8-0DFDC1198A55}"/>
              </a:ext>
            </a:extLst>
          </p:cNvPr>
          <p:cNvSpPr txBox="1"/>
          <p:nvPr/>
        </p:nvSpPr>
        <p:spPr>
          <a:xfrm>
            <a:off x="223686" y="2754778"/>
            <a:ext cx="1467932" cy="923330"/>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cap="all">
                <a:latin typeface="Calibri"/>
                <a:ea typeface="Calibri"/>
                <a:cs typeface="Calibri"/>
              </a:rPr>
              <a:t>Hit or Miss Lights and Buzzer</a:t>
            </a:r>
            <a:endParaRPr lang="en-US"/>
          </a:p>
        </p:txBody>
      </p:sp>
      <p:sp>
        <p:nvSpPr>
          <p:cNvPr id="14" name="TextBox 69">
            <a:extLst>
              <a:ext uri="{FF2B5EF4-FFF2-40B4-BE49-F238E27FC236}">
                <a16:creationId xmlns:a16="http://schemas.microsoft.com/office/drawing/2014/main" id="{F1BD0F9D-1277-26BA-3946-34606A6468E9}"/>
              </a:ext>
            </a:extLst>
          </p:cNvPr>
          <p:cNvSpPr txBox="1"/>
          <p:nvPr/>
        </p:nvSpPr>
        <p:spPr>
          <a:xfrm>
            <a:off x="5757257" y="3670992"/>
            <a:ext cx="1758217" cy="923330"/>
          </a:xfrm>
          <a:prstGeom prst="rect">
            <a:avLst/>
          </a:prstGeom>
          <a:noFill/>
          <a:ln w="76200">
            <a:solidFill>
              <a:srgbClr val="7030A0"/>
            </a:solid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cap="all">
                <a:latin typeface="Calibri"/>
                <a:ea typeface="Calibri"/>
                <a:cs typeface="Calibri"/>
              </a:rPr>
              <a:t>Emergency Stop and pause switch</a:t>
            </a:r>
            <a:endParaRPr lang="en-US"/>
          </a:p>
        </p:txBody>
      </p:sp>
    </p:spTree>
    <p:extLst>
      <p:ext uri="{BB962C8B-B14F-4D97-AF65-F5344CB8AC3E}">
        <p14:creationId xmlns:p14="http://schemas.microsoft.com/office/powerpoint/2010/main" val="653888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5CC61-CD9E-AA43-BA20-6E228128B017}"/>
              </a:ext>
            </a:extLst>
          </p:cNvPr>
          <p:cNvSpPr>
            <a:spLocks noGrp="1"/>
          </p:cNvSpPr>
          <p:nvPr>
            <p:ph type="ctrTitle"/>
          </p:nvPr>
        </p:nvSpPr>
        <p:spPr>
          <a:xfrm>
            <a:off x="1595887" y="130877"/>
            <a:ext cx="9144000" cy="704524"/>
          </a:xfrm>
        </p:spPr>
        <p:txBody>
          <a:bodyPr>
            <a:normAutofit/>
          </a:bodyPr>
          <a:lstStyle/>
          <a:p>
            <a:r>
              <a:rPr lang="en-US" sz="4000">
                <a:latin typeface="PT Sans Bold"/>
              </a:rPr>
              <a:t>Budget and Improvements</a:t>
            </a:r>
            <a:endParaRPr lang="en-US" sz="4000"/>
          </a:p>
        </p:txBody>
      </p:sp>
      <p:pic>
        <p:nvPicPr>
          <p:cNvPr id="5" name="Picture 4" descr="A white and black table with black text&#10;&#10;Description automatically generated">
            <a:extLst>
              <a:ext uri="{FF2B5EF4-FFF2-40B4-BE49-F238E27FC236}">
                <a16:creationId xmlns:a16="http://schemas.microsoft.com/office/drawing/2014/main" id="{387D0797-E4BA-A032-1C50-4808AAC0ADC0}"/>
              </a:ext>
            </a:extLst>
          </p:cNvPr>
          <p:cNvPicPr>
            <a:picLocks noChangeAspect="1"/>
          </p:cNvPicPr>
          <p:nvPr/>
        </p:nvPicPr>
        <p:blipFill>
          <a:blip r:embed="rId2"/>
          <a:stretch>
            <a:fillRect/>
          </a:stretch>
        </p:blipFill>
        <p:spPr>
          <a:xfrm>
            <a:off x="334679" y="835401"/>
            <a:ext cx="5054600" cy="2749550"/>
          </a:xfrm>
          <a:prstGeom prst="rect">
            <a:avLst/>
          </a:prstGeom>
        </p:spPr>
      </p:pic>
      <p:pic>
        <p:nvPicPr>
          <p:cNvPr id="6" name="Picture 5" descr="A table with text and numbers&#10;&#10;Description automatically generated with medium confidence">
            <a:extLst>
              <a:ext uri="{FF2B5EF4-FFF2-40B4-BE49-F238E27FC236}">
                <a16:creationId xmlns:a16="http://schemas.microsoft.com/office/drawing/2014/main" id="{56B35ADD-BDA8-5803-5523-31A9F1EC52D3}"/>
              </a:ext>
            </a:extLst>
          </p:cNvPr>
          <p:cNvPicPr>
            <a:picLocks noChangeAspect="1"/>
          </p:cNvPicPr>
          <p:nvPr/>
        </p:nvPicPr>
        <p:blipFill>
          <a:blip r:embed="rId3"/>
          <a:stretch>
            <a:fillRect/>
          </a:stretch>
        </p:blipFill>
        <p:spPr>
          <a:xfrm>
            <a:off x="385885" y="3646990"/>
            <a:ext cx="3249295" cy="2864485"/>
          </a:xfrm>
          <a:prstGeom prst="rect">
            <a:avLst/>
          </a:prstGeom>
        </p:spPr>
      </p:pic>
      <p:sp>
        <p:nvSpPr>
          <p:cNvPr id="7" name="TextBox 6">
            <a:extLst>
              <a:ext uri="{FF2B5EF4-FFF2-40B4-BE49-F238E27FC236}">
                <a16:creationId xmlns:a16="http://schemas.microsoft.com/office/drawing/2014/main" id="{F41488B0-E1B9-6483-BB60-74B92E300B07}"/>
              </a:ext>
            </a:extLst>
          </p:cNvPr>
          <p:cNvSpPr txBox="1"/>
          <p:nvPr/>
        </p:nvSpPr>
        <p:spPr>
          <a:xfrm>
            <a:off x="6096000" y="1243584"/>
            <a:ext cx="5054600" cy="1569660"/>
          </a:xfrm>
          <a:prstGeom prst="rect">
            <a:avLst/>
          </a:prstGeom>
          <a:noFill/>
        </p:spPr>
        <p:txBody>
          <a:bodyPr wrap="square" rtlCol="0">
            <a:spAutoFit/>
          </a:bodyPr>
          <a:lstStyle/>
          <a:p>
            <a:pPr algn="ctr"/>
            <a:r>
              <a:rPr lang="en-US" sz="2400" b="1"/>
              <a:t>Costs Were Higher Than Expected</a:t>
            </a:r>
          </a:p>
          <a:p>
            <a:pPr marL="285750" indent="-285750" algn="ctr">
              <a:buFont typeface="Arial" panose="020B0604020202020204" pitchFamily="34" charset="0"/>
              <a:buChar char="•"/>
            </a:pPr>
            <a:r>
              <a:rPr lang="en-US"/>
              <a:t>Certain Items Could Have Been Found at Reduced Prices</a:t>
            </a:r>
          </a:p>
          <a:p>
            <a:pPr marL="285750" indent="-285750" algn="ctr">
              <a:buFont typeface="Arial" panose="020B0604020202020204" pitchFamily="34" charset="0"/>
              <a:buChar char="•"/>
            </a:pPr>
            <a:r>
              <a:rPr lang="en-US"/>
              <a:t>Lower Quality Items Could have been Used</a:t>
            </a:r>
          </a:p>
          <a:p>
            <a:pPr marL="285750" indent="-285750" algn="ctr">
              <a:buFont typeface="Arial" panose="020B0604020202020204" pitchFamily="34" charset="0"/>
              <a:buChar char="•"/>
            </a:pPr>
            <a:r>
              <a:rPr lang="en-US"/>
              <a:t>Less Heavy-Duty Versions Were Available</a:t>
            </a:r>
          </a:p>
        </p:txBody>
      </p:sp>
      <p:pic>
        <p:nvPicPr>
          <p:cNvPr id="8" name="Picture 7">
            <a:extLst>
              <a:ext uri="{FF2B5EF4-FFF2-40B4-BE49-F238E27FC236}">
                <a16:creationId xmlns:a16="http://schemas.microsoft.com/office/drawing/2014/main" id="{A665FA6D-12EE-660F-008B-AA4B5F466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723" y="2889250"/>
            <a:ext cx="4100711" cy="757740"/>
          </a:xfrm>
          <a:prstGeom prst="rect">
            <a:avLst/>
          </a:prstGeom>
        </p:spPr>
      </p:pic>
    </p:spTree>
    <p:extLst>
      <p:ext uri="{BB962C8B-B14F-4D97-AF65-F5344CB8AC3E}">
        <p14:creationId xmlns:p14="http://schemas.microsoft.com/office/powerpoint/2010/main" val="4213386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6141-7634-8C66-BF2E-46744B766145}"/>
              </a:ext>
            </a:extLst>
          </p:cNvPr>
          <p:cNvSpPr>
            <a:spLocks noGrp="1"/>
          </p:cNvSpPr>
          <p:nvPr>
            <p:ph type="ctrTitle"/>
          </p:nvPr>
        </p:nvSpPr>
        <p:spPr>
          <a:xfrm>
            <a:off x="1595887" y="130877"/>
            <a:ext cx="9144000" cy="704524"/>
          </a:xfrm>
        </p:spPr>
        <p:txBody>
          <a:bodyPr>
            <a:normAutofit/>
          </a:bodyPr>
          <a:lstStyle/>
          <a:p>
            <a:r>
              <a:rPr lang="en-US" sz="4000">
                <a:latin typeface="PT Sans Bold"/>
              </a:rPr>
              <a:t>Acknowledgments</a:t>
            </a:r>
            <a:endParaRPr lang="en-US" sz="4000"/>
          </a:p>
        </p:txBody>
      </p:sp>
      <p:sp>
        <p:nvSpPr>
          <p:cNvPr id="3" name="TextBox 2">
            <a:extLst>
              <a:ext uri="{FF2B5EF4-FFF2-40B4-BE49-F238E27FC236}">
                <a16:creationId xmlns:a16="http://schemas.microsoft.com/office/drawing/2014/main" id="{9CF9DA42-9FCC-2199-8FF1-9245F3EA0F4E}"/>
              </a:ext>
            </a:extLst>
          </p:cNvPr>
          <p:cNvSpPr txBox="1"/>
          <p:nvPr/>
        </p:nvSpPr>
        <p:spPr>
          <a:xfrm>
            <a:off x="1012664" y="2731477"/>
            <a:ext cx="10310446" cy="1477328"/>
          </a:xfrm>
          <a:prstGeom prst="rect">
            <a:avLst/>
          </a:prstGeom>
          <a:noFill/>
        </p:spPr>
        <p:txBody>
          <a:bodyPr wrap="square" rtlCol="0">
            <a:spAutoFit/>
          </a:bodyPr>
          <a:lstStyle/>
          <a:p>
            <a:pPr algn="ctr"/>
            <a:r>
              <a:rPr lang="en-US" sz="1800">
                <a:effectLst/>
                <a:latin typeface="Calibri" panose="020F0502020204030204" pitchFamily="34" charset="0"/>
                <a:ea typeface="Calibri" panose="020F0502020204030204" pitchFamily="34" charset="0"/>
                <a:cs typeface="Calibri" panose="020F0502020204030204" pitchFamily="34" charset="0"/>
              </a:rPr>
              <a:t> We would like to thank Tennessee Tech for the funding and opportunity that was provided for this project. We would also like to thank the ECE team that helped in collaborating with us to fabricate and optimize the launcher system. Those being Garret Armstrong, Kevin Ulrich, Jonathan Neal, Katherine Swinea, Finlay Patoto, and Savannah Metzler. Finally, we would also like to thank the members of Devcom who gave us this opportunity to show the culmination of our engineering education and Dr. Pardue for his mentorship.</a:t>
            </a:r>
            <a:endParaRPr lang="en-US"/>
          </a:p>
        </p:txBody>
      </p:sp>
    </p:spTree>
    <p:extLst>
      <p:ext uri="{BB962C8B-B14F-4D97-AF65-F5344CB8AC3E}">
        <p14:creationId xmlns:p14="http://schemas.microsoft.com/office/powerpoint/2010/main" val="312850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B893-21F1-CA8E-1D73-A9762DA18935}"/>
              </a:ext>
            </a:extLst>
          </p:cNvPr>
          <p:cNvSpPr>
            <a:spLocks noGrp="1"/>
          </p:cNvSpPr>
          <p:nvPr>
            <p:ph type="ctrTitle"/>
          </p:nvPr>
        </p:nvSpPr>
        <p:spPr/>
        <p:txBody>
          <a:bodyPr/>
          <a:lstStyle/>
          <a:p>
            <a:r>
              <a:rPr lang="en-US">
                <a:solidFill>
                  <a:srgbClr val="7030A0"/>
                </a:solidFill>
              </a:rPr>
              <a:t>Questions?</a:t>
            </a:r>
          </a:p>
        </p:txBody>
      </p:sp>
    </p:spTree>
    <p:extLst>
      <p:ext uri="{BB962C8B-B14F-4D97-AF65-F5344CB8AC3E}">
        <p14:creationId xmlns:p14="http://schemas.microsoft.com/office/powerpoint/2010/main" val="72923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EC9F5-D8FC-3B06-8015-4477C29921F0}"/>
            </a:ext>
          </a:extLst>
        </p:cNvPr>
        <p:cNvGrpSpPr/>
        <p:nvPr/>
      </p:nvGrpSpPr>
      <p:grpSpPr>
        <a:xfrm>
          <a:off x="0" y="0"/>
          <a:ext cx="0" cy="0"/>
          <a:chOff x="0" y="0"/>
          <a:chExt cx="0" cy="0"/>
        </a:xfrm>
      </p:grpSpPr>
      <p:pic>
        <p:nvPicPr>
          <p:cNvPr id="4" name="Picture 3" descr="Diagram of a diagram of a fishing line and a line&#10;&#10;Description automatically generated">
            <a:extLst>
              <a:ext uri="{FF2B5EF4-FFF2-40B4-BE49-F238E27FC236}">
                <a16:creationId xmlns:a16="http://schemas.microsoft.com/office/drawing/2014/main" id="{5FF00FB4-6EDD-F5A2-0479-4BBA16ECBFA7}"/>
              </a:ext>
            </a:extLst>
          </p:cNvPr>
          <p:cNvPicPr>
            <a:picLocks noChangeAspect="1"/>
          </p:cNvPicPr>
          <p:nvPr/>
        </p:nvPicPr>
        <p:blipFill>
          <a:blip r:embed="rId2"/>
          <a:stretch>
            <a:fillRect/>
          </a:stretch>
        </p:blipFill>
        <p:spPr>
          <a:xfrm>
            <a:off x="595508" y="1610051"/>
            <a:ext cx="5124190" cy="2166091"/>
          </a:xfrm>
          <a:prstGeom prst="rect">
            <a:avLst/>
          </a:prstGeom>
        </p:spPr>
      </p:pic>
      <p:pic>
        <p:nvPicPr>
          <p:cNvPr id="5" name="Picture 4" descr="A diagram of a square with red lines&#10;&#10;Description automatically generated">
            <a:extLst>
              <a:ext uri="{FF2B5EF4-FFF2-40B4-BE49-F238E27FC236}">
                <a16:creationId xmlns:a16="http://schemas.microsoft.com/office/drawing/2014/main" id="{63B5D8A8-ACBF-8210-0853-3456C430B09C}"/>
              </a:ext>
            </a:extLst>
          </p:cNvPr>
          <p:cNvPicPr>
            <a:picLocks noChangeAspect="1"/>
          </p:cNvPicPr>
          <p:nvPr/>
        </p:nvPicPr>
        <p:blipFill>
          <a:blip r:embed="rId3"/>
          <a:stretch>
            <a:fillRect/>
          </a:stretch>
        </p:blipFill>
        <p:spPr>
          <a:xfrm>
            <a:off x="5718560" y="918574"/>
            <a:ext cx="5274686" cy="5146110"/>
          </a:xfrm>
          <a:prstGeom prst="rect">
            <a:avLst/>
          </a:prstGeom>
        </p:spPr>
      </p:pic>
      <p:sp>
        <p:nvSpPr>
          <p:cNvPr id="8" name="TextBox 7">
            <a:extLst>
              <a:ext uri="{FF2B5EF4-FFF2-40B4-BE49-F238E27FC236}">
                <a16:creationId xmlns:a16="http://schemas.microsoft.com/office/drawing/2014/main" id="{7D182D25-2770-E665-28A9-2B11DC3E14DD}"/>
              </a:ext>
            </a:extLst>
          </p:cNvPr>
          <p:cNvSpPr txBox="1"/>
          <p:nvPr/>
        </p:nvSpPr>
        <p:spPr>
          <a:xfrm>
            <a:off x="688018" y="4224403"/>
            <a:ext cx="49339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Game Board Layout</a:t>
            </a:r>
          </a:p>
          <a:p>
            <a:pPr marL="285750" indent="-285750">
              <a:buFont typeface="Arial"/>
              <a:buChar char="•"/>
            </a:pPr>
            <a:r>
              <a:rPr lang="en-US">
                <a:ea typeface="Calibri"/>
                <a:cs typeface="Calibri"/>
              </a:rPr>
              <a:t>Two different Variable Heights </a:t>
            </a:r>
          </a:p>
          <a:p>
            <a:pPr marL="285750" indent="-285750">
              <a:buFont typeface="Arial"/>
              <a:buChar char="•"/>
            </a:pPr>
            <a:r>
              <a:rPr lang="en-US">
                <a:ea typeface="Calibri"/>
                <a:cs typeface="Calibri"/>
              </a:rPr>
              <a:t>15 Different lines where the Golf Ball can Slide</a:t>
            </a:r>
          </a:p>
          <a:p>
            <a:pPr marL="285750" indent="-285750">
              <a:buFont typeface="Arial"/>
              <a:buChar char="•"/>
            </a:pPr>
            <a:r>
              <a:rPr lang="en-US">
                <a:ea typeface="Calibri"/>
                <a:cs typeface="Calibri"/>
              </a:rPr>
              <a:t>Pink Box is the Solution </a:t>
            </a:r>
          </a:p>
        </p:txBody>
      </p:sp>
      <p:sp>
        <p:nvSpPr>
          <p:cNvPr id="2" name="Title 1">
            <a:extLst>
              <a:ext uri="{FF2B5EF4-FFF2-40B4-BE49-F238E27FC236}">
                <a16:creationId xmlns:a16="http://schemas.microsoft.com/office/drawing/2014/main" id="{8D3A7DBF-A652-5025-5173-67E539427513}"/>
              </a:ext>
            </a:extLst>
          </p:cNvPr>
          <p:cNvSpPr>
            <a:spLocks noGrp="1"/>
          </p:cNvSpPr>
          <p:nvPr>
            <p:ph type="ctrTitle"/>
          </p:nvPr>
        </p:nvSpPr>
        <p:spPr>
          <a:xfrm>
            <a:off x="1524000" y="404084"/>
            <a:ext cx="9144000" cy="919814"/>
          </a:xfrm>
        </p:spPr>
        <p:txBody>
          <a:bodyPr>
            <a:normAutofit/>
          </a:bodyPr>
          <a:lstStyle/>
          <a:p>
            <a:r>
              <a:rPr lang="en-US" sz="4000">
                <a:latin typeface="PT Sans Bold"/>
              </a:rPr>
              <a:t>Game Board</a:t>
            </a:r>
            <a:endParaRPr lang="en-US" sz="4000"/>
          </a:p>
        </p:txBody>
      </p:sp>
    </p:spTree>
    <p:extLst>
      <p:ext uri="{BB962C8B-B14F-4D97-AF65-F5344CB8AC3E}">
        <p14:creationId xmlns:p14="http://schemas.microsoft.com/office/powerpoint/2010/main" val="296071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EC9F5-D8FC-3B06-8015-4477C29921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DAF87C-49ED-FE9C-28E8-F61078EA31F0}"/>
              </a:ext>
            </a:extLst>
          </p:cNvPr>
          <p:cNvSpPr txBox="1"/>
          <p:nvPr/>
        </p:nvSpPr>
        <p:spPr>
          <a:xfrm>
            <a:off x="7808" y="272477"/>
            <a:ext cx="1219793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ea typeface="Calibri"/>
                <a:cs typeface="Calibri"/>
              </a:rPr>
              <a:t>Rules and Constrains: </a:t>
            </a:r>
          </a:p>
          <a:p>
            <a:pPr algn="ctr"/>
            <a:endParaRPr lang="en-US" sz="2400">
              <a:ea typeface="Calibri"/>
              <a:cs typeface="Calibri"/>
            </a:endParaRPr>
          </a:p>
        </p:txBody>
      </p:sp>
      <p:sp>
        <p:nvSpPr>
          <p:cNvPr id="5" name="TextBox 4">
            <a:extLst>
              <a:ext uri="{FF2B5EF4-FFF2-40B4-BE49-F238E27FC236}">
                <a16:creationId xmlns:a16="http://schemas.microsoft.com/office/drawing/2014/main" id="{5CB8CF8E-1878-1D7F-C362-DB071D1208E5}"/>
              </a:ext>
            </a:extLst>
          </p:cNvPr>
          <p:cNvSpPr txBox="1"/>
          <p:nvPr/>
        </p:nvSpPr>
        <p:spPr>
          <a:xfrm>
            <a:off x="619124" y="1171574"/>
            <a:ext cx="1115377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panose="020B0604020202020204" pitchFamily="34" charset="0"/>
              <a:buChar char="•"/>
            </a:pPr>
            <a:r>
              <a:rPr lang="en-US">
                <a:ea typeface="Calibri" panose="020F0502020204030204"/>
                <a:cs typeface="Calibri" panose="020F0502020204030204"/>
              </a:rPr>
              <a:t>The interceptor must not present a danger to the judges or the audience.</a:t>
            </a:r>
          </a:p>
          <a:p>
            <a:pPr marL="285750" indent="-285750" algn="ctr">
              <a:buFont typeface="Arial" panose="020B0604020202020204" pitchFamily="34" charset="0"/>
              <a:buChar char="•"/>
            </a:pPr>
            <a:r>
              <a:rPr lang="en-US">
                <a:ea typeface="Calibri" panose="020F0502020204030204"/>
                <a:cs typeface="Calibri" panose="020F0502020204030204"/>
              </a:rPr>
              <a:t>The interceptor must not contain or use any explosives, pyrotechnic, toxic, flammable or corrosive materials.</a:t>
            </a:r>
          </a:p>
          <a:p>
            <a:pPr marL="285750" indent="-285750" algn="ctr">
              <a:buFont typeface="Arial" panose="020B0604020202020204" pitchFamily="34" charset="0"/>
              <a:buChar char="•"/>
            </a:pPr>
            <a:r>
              <a:rPr lang="en-US">
                <a:ea typeface="Calibri" panose="020F0502020204030204"/>
                <a:cs typeface="Calibri" panose="020F0502020204030204"/>
              </a:rPr>
              <a:t>The interceptor must fit within a 1x1x1-foot restriction before the power switch is flipped.</a:t>
            </a:r>
          </a:p>
          <a:p>
            <a:pPr marL="285750" indent="-285750" algn="ctr">
              <a:buFont typeface="Arial" panose="020B0604020202020204" pitchFamily="34" charset="0"/>
              <a:buChar char="•"/>
            </a:pPr>
            <a:r>
              <a:rPr lang="en-US">
                <a:ea typeface="Calibri" panose="020F0502020204030204"/>
                <a:cs typeface="Calibri" panose="020F0502020204030204"/>
              </a:rPr>
              <a:t>The interceptor is allowed to extend past the 1x1x1 foot restriction once the power switch has been flipped on.</a:t>
            </a:r>
          </a:p>
          <a:p>
            <a:pPr marL="285750" indent="-285750" algn="ctr">
              <a:buFont typeface="Arial" panose="020B0604020202020204" pitchFamily="34" charset="0"/>
              <a:buChar char="•"/>
            </a:pPr>
            <a:r>
              <a:rPr lang="en-US">
                <a:ea typeface="Calibri" panose="020F0502020204030204"/>
                <a:cs typeface="Calibri" panose="020F0502020204030204"/>
              </a:rPr>
              <a:t>The interceptor must have a clearly marked power switch and an emergency stop.</a:t>
            </a:r>
          </a:p>
          <a:p>
            <a:pPr marL="285750" indent="-285750" algn="ctr">
              <a:buFont typeface="Arial" panose="020B0604020202020204" pitchFamily="34" charset="0"/>
              <a:buChar char="•"/>
            </a:pPr>
            <a:r>
              <a:rPr lang="en-US">
                <a:ea typeface="Calibri" panose="020F0502020204030204"/>
                <a:cs typeface="Calibri" panose="020F0502020204030204"/>
              </a:rPr>
              <a:t>The interceptor is allowed to use wall outlet power</a:t>
            </a:r>
          </a:p>
          <a:p>
            <a:pPr marL="285750" indent="-285750" algn="ctr">
              <a:buFont typeface="Arial" panose="020B0604020202020204" pitchFamily="34" charset="0"/>
              <a:buChar char="•"/>
            </a:pPr>
            <a:r>
              <a:rPr lang="en-US">
                <a:ea typeface="Calibri" panose="020F0502020204030204"/>
                <a:cs typeface="Calibri" panose="020F0502020204030204"/>
              </a:rPr>
              <a:t>The sensors attached to the sensor post are not included inside the 1x1x1 cubic foot box.</a:t>
            </a:r>
          </a:p>
          <a:p>
            <a:pPr marL="285750" indent="-285750" algn="ctr">
              <a:buFont typeface="Arial" panose="020B0604020202020204" pitchFamily="34" charset="0"/>
              <a:buChar char="•"/>
            </a:pPr>
            <a:r>
              <a:rPr lang="en-US">
                <a:ea typeface="Calibri" panose="020F0502020204030204"/>
                <a:cs typeface="Calibri" panose="020F0502020204030204"/>
              </a:rPr>
              <a:t>The sensors on the sensor post must communicate wirelessly to the launcher and must have independent power from the launcher</a:t>
            </a:r>
          </a:p>
          <a:p>
            <a:pPr marL="285750" indent="-285750" algn="ctr">
              <a:buFont typeface="Arial" panose="020B0604020202020204" pitchFamily="34" charset="0"/>
              <a:buChar char="•"/>
            </a:pPr>
            <a:r>
              <a:rPr lang="en-US">
                <a:ea typeface="Calibri" panose="020F0502020204030204"/>
                <a:cs typeface="Calibri" panose="020F0502020204030204"/>
              </a:rPr>
              <a:t>Interceptors must work on their own. Any outside interference or assistance will cause immediate disqualification.</a:t>
            </a:r>
          </a:p>
          <a:p>
            <a:pPr marL="285750" indent="-285750" algn="ctr">
              <a:buFont typeface="Arial" panose="020B0604020202020204" pitchFamily="34" charset="0"/>
              <a:buChar char="•"/>
            </a:pPr>
            <a:r>
              <a:rPr lang="en-US">
                <a:ea typeface="Calibri" panose="020F0502020204030204"/>
                <a:cs typeface="Calibri" panose="020F0502020204030204"/>
              </a:rPr>
              <a:t>one person from each team will be allowed to touch the robot from the staging area to the competition board and to operate the pause switch/button.</a:t>
            </a:r>
          </a:p>
          <a:p>
            <a:pPr marL="285750" indent="-285750" algn="ctr">
              <a:buFont typeface="Arial" panose="020B0604020202020204" pitchFamily="34" charset="0"/>
              <a:buChar char="•"/>
            </a:pPr>
            <a:r>
              <a:rPr lang="en-US">
                <a:ea typeface="Calibri" panose="020F0502020204030204"/>
                <a:cs typeface="Calibri" panose="020F0502020204030204"/>
              </a:rPr>
              <a:t>The person, also known as the robot handler, will then be allowed to pause the robot and turn it off and on.</a:t>
            </a:r>
          </a:p>
          <a:p>
            <a:pPr marL="285750" indent="-285750" algn="ctr">
              <a:buFont typeface="Arial" panose="020B0604020202020204" pitchFamily="34" charset="0"/>
              <a:buChar char="•"/>
            </a:pPr>
            <a:r>
              <a:rPr lang="en-US">
                <a:ea typeface="Calibri" panose="020F0502020204030204"/>
                <a:cs typeface="Calibri" panose="020F0502020204030204"/>
              </a:rPr>
              <a:t>Pausing will only be allowed three seconds after projectile is committed upon</a:t>
            </a:r>
          </a:p>
          <a:p>
            <a:pPr marL="285750" indent="-285750" algn="ctr">
              <a:buFont typeface="Arial" panose="020B0604020202020204" pitchFamily="34" charset="0"/>
              <a:buChar char="•"/>
            </a:pPr>
            <a:r>
              <a:rPr lang="en-US">
                <a:ea typeface="Calibri" panose="020F0502020204030204"/>
                <a:cs typeface="Calibri" panose="020F0502020204030204"/>
              </a:rPr>
              <a:t>Scoring will cease as soon as the person turns off the interceptor.</a:t>
            </a:r>
          </a:p>
          <a:p>
            <a:pPr marL="285750" indent="-285750" algn="ctr">
              <a:buFont typeface="Arial" panose="020B0604020202020204" pitchFamily="34" charset="0"/>
              <a:buChar char="•"/>
            </a:pPr>
            <a:r>
              <a:rPr lang="en-US">
                <a:ea typeface="Calibri" panose="020F0502020204030204"/>
                <a:cs typeface="Calibri" panose="020F0502020204030204"/>
              </a:rPr>
              <a:t>The pause button cannot assist in shooting the projectile in any way other than taking the mechanism to a pause state</a:t>
            </a:r>
          </a:p>
        </p:txBody>
      </p:sp>
    </p:spTree>
    <p:extLst>
      <p:ext uri="{BB962C8B-B14F-4D97-AF65-F5344CB8AC3E}">
        <p14:creationId xmlns:p14="http://schemas.microsoft.com/office/powerpoint/2010/main" val="264267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42E5-DA90-56CA-7D3B-0617BCDEC546}"/>
              </a:ext>
            </a:extLst>
          </p:cNvPr>
          <p:cNvSpPr>
            <a:spLocks noGrp="1"/>
          </p:cNvSpPr>
          <p:nvPr>
            <p:ph type="ctrTitle"/>
          </p:nvPr>
        </p:nvSpPr>
        <p:spPr>
          <a:xfrm>
            <a:off x="1524000" y="404084"/>
            <a:ext cx="9144000" cy="919814"/>
          </a:xfrm>
        </p:spPr>
        <p:txBody>
          <a:bodyPr>
            <a:normAutofit/>
          </a:bodyPr>
          <a:lstStyle/>
          <a:p>
            <a:r>
              <a:rPr lang="en-US" sz="4000">
                <a:latin typeface="PT Sans Bold"/>
              </a:rPr>
              <a:t>Idea Generation</a:t>
            </a:r>
            <a:endParaRPr lang="en-US" sz="4000"/>
          </a:p>
        </p:txBody>
      </p:sp>
      <p:grpSp>
        <p:nvGrpSpPr>
          <p:cNvPr id="7" name="Group 6">
            <a:extLst>
              <a:ext uri="{FF2B5EF4-FFF2-40B4-BE49-F238E27FC236}">
                <a16:creationId xmlns:a16="http://schemas.microsoft.com/office/drawing/2014/main" id="{F388D37A-7DDC-6901-0674-EFD5C6C5A10A}"/>
              </a:ext>
            </a:extLst>
          </p:cNvPr>
          <p:cNvGrpSpPr/>
          <p:nvPr/>
        </p:nvGrpSpPr>
        <p:grpSpPr>
          <a:xfrm>
            <a:off x="6524445" y="1394873"/>
            <a:ext cx="4146431" cy="3858772"/>
            <a:chOff x="6524445" y="1711175"/>
            <a:chExt cx="4146431" cy="3858772"/>
          </a:xfrm>
        </p:grpSpPr>
        <p:pic>
          <p:nvPicPr>
            <p:cNvPr id="4" name="Picture 3" descr="A machine with wires and a pipe&#10;&#10;Description automatically generated">
              <a:extLst>
                <a:ext uri="{FF2B5EF4-FFF2-40B4-BE49-F238E27FC236}">
                  <a16:creationId xmlns:a16="http://schemas.microsoft.com/office/drawing/2014/main" id="{53677A5A-AA4C-70CE-C099-11EA0E880E30}"/>
                </a:ext>
              </a:extLst>
            </p:cNvPr>
            <p:cNvPicPr>
              <a:picLocks noChangeAspect="1"/>
            </p:cNvPicPr>
            <p:nvPr/>
          </p:nvPicPr>
          <p:blipFill>
            <a:blip r:embed="rId2"/>
            <a:stretch>
              <a:fillRect/>
            </a:stretch>
          </p:blipFill>
          <p:spPr>
            <a:xfrm>
              <a:off x="6524445" y="1711175"/>
              <a:ext cx="4146431" cy="3421273"/>
            </a:xfrm>
            <a:prstGeom prst="rect">
              <a:avLst/>
            </a:prstGeom>
          </p:spPr>
        </p:pic>
        <p:sp>
          <p:nvSpPr>
            <p:cNvPr id="5" name="TextBox 4">
              <a:extLst>
                <a:ext uri="{FF2B5EF4-FFF2-40B4-BE49-F238E27FC236}">
                  <a16:creationId xmlns:a16="http://schemas.microsoft.com/office/drawing/2014/main" id="{2CA9028A-38E9-8407-7E9F-40523469ECAE}"/>
                </a:ext>
              </a:extLst>
            </p:cNvPr>
            <p:cNvSpPr txBox="1"/>
            <p:nvPr/>
          </p:nvSpPr>
          <p:spPr>
            <a:xfrm>
              <a:off x="6531549" y="5139060"/>
              <a:ext cx="4138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Calibri"/>
                  <a:cs typeface="Calibri"/>
                </a:rPr>
                <a:t>https://www.instructables.com/Arduino-NERF-Ball-Wireless-FPV-Sentry-Turret/.</a:t>
              </a:r>
              <a:endParaRPr lang="en-US"/>
            </a:p>
          </p:txBody>
        </p:sp>
      </p:grpSp>
      <p:sp>
        <p:nvSpPr>
          <p:cNvPr id="6" name="TextBox 5">
            <a:extLst>
              <a:ext uri="{FF2B5EF4-FFF2-40B4-BE49-F238E27FC236}">
                <a16:creationId xmlns:a16="http://schemas.microsoft.com/office/drawing/2014/main" id="{0503F24A-5EDE-38BC-2E9B-277231876DF1}"/>
              </a:ext>
            </a:extLst>
          </p:cNvPr>
          <p:cNvSpPr txBox="1"/>
          <p:nvPr/>
        </p:nvSpPr>
        <p:spPr>
          <a:xfrm>
            <a:off x="753626" y="1394208"/>
            <a:ext cx="359228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Using an instructables model as shown on the right we were able to start getting ideas for how to design our launcher</a:t>
            </a:r>
          </a:p>
          <a:p>
            <a:pPr marL="285750" indent="-285750">
              <a:buFont typeface="Arial"/>
              <a:buChar char="•"/>
            </a:pPr>
            <a:r>
              <a:rPr lang="en-US">
                <a:ea typeface="Calibri"/>
                <a:cs typeface="Calibri"/>
              </a:rPr>
              <a:t>Broke down our launcher into four separate problems </a:t>
            </a:r>
          </a:p>
          <a:p>
            <a:pPr marL="742950" lvl="1" indent="-285750">
              <a:buFont typeface="Courier New"/>
              <a:buChar char="o"/>
            </a:pPr>
            <a:r>
              <a:rPr lang="en-US">
                <a:ea typeface="Calibri"/>
                <a:cs typeface="Calibri"/>
              </a:rPr>
              <a:t>Magazine Design</a:t>
            </a:r>
          </a:p>
          <a:p>
            <a:pPr marL="742950" lvl="1" indent="-285750">
              <a:buFont typeface="Courier New"/>
              <a:buChar char="o"/>
            </a:pPr>
            <a:r>
              <a:rPr lang="en-US">
                <a:ea typeface="Calibri"/>
                <a:cs typeface="Calibri"/>
              </a:rPr>
              <a:t>Launching Mechanism</a:t>
            </a:r>
          </a:p>
          <a:p>
            <a:pPr marL="742950" lvl="1" indent="-285750">
              <a:buFont typeface="Courier New"/>
              <a:buChar char="o"/>
            </a:pPr>
            <a:r>
              <a:rPr lang="en-US">
                <a:ea typeface="Calibri"/>
                <a:cs typeface="Calibri"/>
              </a:rPr>
              <a:t>Movement System</a:t>
            </a:r>
          </a:p>
          <a:p>
            <a:pPr marL="742950" lvl="1" indent="-285750">
              <a:buFont typeface="Courier New"/>
              <a:buChar char="o"/>
            </a:pPr>
            <a:r>
              <a:rPr lang="en-US">
                <a:ea typeface="Calibri"/>
                <a:cs typeface="Calibri"/>
              </a:rPr>
              <a:t>ECE Team Integration</a:t>
            </a:r>
          </a:p>
          <a:p>
            <a:pPr marL="742950" lvl="1" indent="-285750">
              <a:buFont typeface="Courier New"/>
              <a:buChar char="o"/>
            </a:pPr>
            <a:endParaRPr lang="en-US">
              <a:ea typeface="Calibri"/>
              <a:cs typeface="Calibri"/>
            </a:endParaRPr>
          </a:p>
        </p:txBody>
      </p:sp>
    </p:spTree>
    <p:extLst>
      <p:ext uri="{BB962C8B-B14F-4D97-AF65-F5344CB8AC3E}">
        <p14:creationId xmlns:p14="http://schemas.microsoft.com/office/powerpoint/2010/main" val="244511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EC9F5-D8FC-3B06-8015-4477C29921F0}"/>
            </a:ext>
          </a:extLst>
        </p:cNvPr>
        <p:cNvGrpSpPr/>
        <p:nvPr/>
      </p:nvGrpSpPr>
      <p:grpSpPr>
        <a:xfrm>
          <a:off x="0" y="0"/>
          <a:ext cx="0" cy="0"/>
          <a:chOff x="0" y="0"/>
          <a:chExt cx="0" cy="0"/>
        </a:xfrm>
      </p:grpSpPr>
      <p:pic>
        <p:nvPicPr>
          <p:cNvPr id="5" name="Picture 4" descr="The Ball Launcher – Football Delivery Machine | Net World Sports">
            <a:extLst>
              <a:ext uri="{FF2B5EF4-FFF2-40B4-BE49-F238E27FC236}">
                <a16:creationId xmlns:a16="http://schemas.microsoft.com/office/drawing/2014/main" id="{DBF4C813-ABFB-D758-42F8-6A16FE8C67B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14351" y="1015233"/>
            <a:ext cx="5076823" cy="2815782"/>
          </a:xfrm>
          <a:prstGeom prst="rect">
            <a:avLst/>
          </a:prstGeom>
        </p:spPr>
      </p:pic>
      <p:sp>
        <p:nvSpPr>
          <p:cNvPr id="2" name="TextBox 1">
            <a:extLst>
              <a:ext uri="{FF2B5EF4-FFF2-40B4-BE49-F238E27FC236}">
                <a16:creationId xmlns:a16="http://schemas.microsoft.com/office/drawing/2014/main" id="{663F5D6A-9563-E304-BED2-09726149DCB3}"/>
              </a:ext>
            </a:extLst>
          </p:cNvPr>
          <p:cNvSpPr txBox="1"/>
          <p:nvPr/>
        </p:nvSpPr>
        <p:spPr>
          <a:xfrm>
            <a:off x="513810" y="5161762"/>
            <a:ext cx="11325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Options for Launching Mechanism</a:t>
            </a:r>
          </a:p>
          <a:p>
            <a:pPr marL="285750" indent="-285750" algn="ctr">
              <a:buFont typeface="Arial"/>
              <a:buChar char="•"/>
            </a:pPr>
            <a:r>
              <a:rPr lang="en-US">
                <a:ea typeface="Calibri"/>
                <a:cs typeface="Calibri"/>
              </a:rPr>
              <a:t>Fly Wheel Mechanism (Left)</a:t>
            </a:r>
          </a:p>
          <a:p>
            <a:pPr marL="285750" indent="-285750" algn="ctr">
              <a:buFont typeface="Arial"/>
              <a:buChar char="•"/>
            </a:pPr>
            <a:r>
              <a:rPr lang="en-US">
                <a:ea typeface="Calibri"/>
                <a:cs typeface="Calibri"/>
              </a:rPr>
              <a:t>Spring Launcher (Middle)</a:t>
            </a:r>
          </a:p>
          <a:p>
            <a:pPr marL="285750" indent="-285750" algn="ctr">
              <a:buFont typeface="Arial"/>
              <a:buChar char="•"/>
            </a:pPr>
            <a:r>
              <a:rPr lang="en-US">
                <a:ea typeface="Calibri"/>
                <a:cs typeface="Calibri"/>
              </a:rPr>
              <a:t>Electro Magnetic Coil Launcher (Right)</a:t>
            </a:r>
          </a:p>
        </p:txBody>
      </p:sp>
      <p:sp>
        <p:nvSpPr>
          <p:cNvPr id="8" name="Title 1">
            <a:extLst>
              <a:ext uri="{FF2B5EF4-FFF2-40B4-BE49-F238E27FC236}">
                <a16:creationId xmlns:a16="http://schemas.microsoft.com/office/drawing/2014/main" id="{38F8D943-9D02-7102-3FA2-1666A0ED184A}"/>
              </a:ext>
            </a:extLst>
          </p:cNvPr>
          <p:cNvSpPr>
            <a:spLocks noGrp="1"/>
          </p:cNvSpPr>
          <p:nvPr>
            <p:ph type="ctrTitle"/>
          </p:nvPr>
        </p:nvSpPr>
        <p:spPr>
          <a:xfrm>
            <a:off x="1595887" y="91152"/>
            <a:ext cx="9144000" cy="919814"/>
          </a:xfrm>
        </p:spPr>
        <p:txBody>
          <a:bodyPr>
            <a:normAutofit/>
          </a:bodyPr>
          <a:lstStyle/>
          <a:p>
            <a:r>
              <a:rPr lang="en-US" sz="4000">
                <a:latin typeface="PT Sans Bold"/>
              </a:rPr>
              <a:t>Launcher Ideas</a:t>
            </a:r>
            <a:endParaRPr lang="en-US" sz="4000"/>
          </a:p>
        </p:txBody>
      </p:sp>
      <p:pic>
        <p:nvPicPr>
          <p:cNvPr id="10" name="Picture 9" descr="A diagram of a capacitor&#10;&#10;Description automatically generated">
            <a:extLst>
              <a:ext uri="{FF2B5EF4-FFF2-40B4-BE49-F238E27FC236}">
                <a16:creationId xmlns:a16="http://schemas.microsoft.com/office/drawing/2014/main" id="{B2719971-BD35-24B9-E4B6-F81AFB5B618A}"/>
              </a:ext>
            </a:extLst>
          </p:cNvPr>
          <p:cNvPicPr>
            <a:picLocks noChangeAspect="1"/>
          </p:cNvPicPr>
          <p:nvPr/>
        </p:nvPicPr>
        <p:blipFill>
          <a:blip r:embed="rId4"/>
          <a:stretch>
            <a:fillRect/>
          </a:stretch>
        </p:blipFill>
        <p:spPr>
          <a:xfrm>
            <a:off x="8626236" y="1532806"/>
            <a:ext cx="2990850" cy="2038350"/>
          </a:xfrm>
          <a:prstGeom prst="rect">
            <a:avLst/>
          </a:prstGeom>
        </p:spPr>
      </p:pic>
      <p:sp>
        <p:nvSpPr>
          <p:cNvPr id="11" name="TextBox 10">
            <a:extLst>
              <a:ext uri="{FF2B5EF4-FFF2-40B4-BE49-F238E27FC236}">
                <a16:creationId xmlns:a16="http://schemas.microsoft.com/office/drawing/2014/main" id="{6C4FF30F-69E3-BB0B-3BEF-9D75A72905A6}"/>
              </a:ext>
            </a:extLst>
          </p:cNvPr>
          <p:cNvSpPr txBox="1"/>
          <p:nvPr/>
        </p:nvSpPr>
        <p:spPr>
          <a:xfrm>
            <a:off x="1009374" y="3661998"/>
            <a:ext cx="20432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Prefab models available</a:t>
            </a:r>
          </a:p>
          <a:p>
            <a:pPr marL="285750" indent="-285750" algn="ctr">
              <a:buFont typeface="Arial"/>
              <a:buChar char="•"/>
            </a:pPr>
            <a:r>
              <a:rPr lang="en-US">
                <a:ea typeface="Calibri"/>
                <a:cs typeface="Calibri"/>
              </a:rPr>
              <a:t>Cheap</a:t>
            </a:r>
          </a:p>
          <a:p>
            <a:pPr marL="285750" indent="-285750" algn="ctr">
              <a:buFont typeface="Arial"/>
              <a:buChar char="•"/>
            </a:pPr>
            <a:r>
              <a:rPr lang="en-US">
                <a:ea typeface="Calibri"/>
                <a:cs typeface="Calibri"/>
              </a:rPr>
              <a:t>Greater Launching Speed</a:t>
            </a:r>
          </a:p>
        </p:txBody>
      </p:sp>
      <p:sp>
        <p:nvSpPr>
          <p:cNvPr id="15" name="TextBox 14">
            <a:extLst>
              <a:ext uri="{FF2B5EF4-FFF2-40B4-BE49-F238E27FC236}">
                <a16:creationId xmlns:a16="http://schemas.microsoft.com/office/drawing/2014/main" id="{936AB1F0-3390-8303-A26D-1F75496C9C55}"/>
              </a:ext>
            </a:extLst>
          </p:cNvPr>
          <p:cNvSpPr txBox="1"/>
          <p:nvPr/>
        </p:nvSpPr>
        <p:spPr>
          <a:xfrm>
            <a:off x="3050958" y="3719506"/>
            <a:ext cx="1568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endParaRPr lang="en-US" b="1"/>
          </a:p>
          <a:p>
            <a:pPr marL="285750" indent="-285750" algn="ctr">
              <a:buFont typeface="Arial"/>
              <a:buChar char="•"/>
            </a:pPr>
            <a:r>
              <a:rPr lang="en-US">
                <a:ea typeface="Calibri"/>
                <a:cs typeface="Calibri"/>
              </a:rPr>
              <a:t>Bulky</a:t>
            </a:r>
          </a:p>
        </p:txBody>
      </p:sp>
      <p:sp>
        <p:nvSpPr>
          <p:cNvPr id="21" name="TextBox 20">
            <a:extLst>
              <a:ext uri="{FF2B5EF4-FFF2-40B4-BE49-F238E27FC236}">
                <a16:creationId xmlns:a16="http://schemas.microsoft.com/office/drawing/2014/main" id="{8454F96E-EA23-F7CB-BA90-32EDE42435CF}"/>
              </a:ext>
            </a:extLst>
          </p:cNvPr>
          <p:cNvSpPr txBox="1"/>
          <p:nvPr/>
        </p:nvSpPr>
        <p:spPr>
          <a:xfrm>
            <a:off x="5150053" y="3661997"/>
            <a:ext cx="156882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Prefab Models Available</a:t>
            </a:r>
          </a:p>
          <a:p>
            <a:pPr marL="285750" indent="-285750" algn="ctr">
              <a:buFont typeface="Arial"/>
              <a:buChar char="•"/>
            </a:pPr>
            <a:r>
              <a:rPr lang="en-US">
                <a:ea typeface="Calibri"/>
                <a:cs typeface="Calibri"/>
              </a:rPr>
              <a:t>Cheap</a:t>
            </a:r>
          </a:p>
          <a:p>
            <a:pPr algn="ctr"/>
            <a:endParaRPr lang="en-US">
              <a:ea typeface="Calibri"/>
              <a:cs typeface="Calibri"/>
            </a:endParaRPr>
          </a:p>
        </p:txBody>
      </p:sp>
      <p:sp>
        <p:nvSpPr>
          <p:cNvPr id="22" name="TextBox 21">
            <a:extLst>
              <a:ext uri="{FF2B5EF4-FFF2-40B4-BE49-F238E27FC236}">
                <a16:creationId xmlns:a16="http://schemas.microsoft.com/office/drawing/2014/main" id="{D7ADEEC8-6B93-8642-2DFA-B335729BA35F}"/>
              </a:ext>
            </a:extLst>
          </p:cNvPr>
          <p:cNvSpPr txBox="1"/>
          <p:nvPr/>
        </p:nvSpPr>
        <p:spPr>
          <a:xfrm>
            <a:off x="8701260" y="3719506"/>
            <a:ext cx="156882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Innovative Concept</a:t>
            </a:r>
          </a:p>
          <a:p>
            <a:pPr marL="285750" indent="-285750" algn="ctr">
              <a:buFont typeface="Arial"/>
              <a:buChar char="•"/>
            </a:pPr>
            <a:r>
              <a:rPr lang="en-US">
                <a:ea typeface="Calibri"/>
                <a:cs typeface="Calibri"/>
              </a:rPr>
              <a:t>Less Moving Parts</a:t>
            </a:r>
          </a:p>
          <a:p>
            <a:pPr marL="285750" indent="-285750" algn="ctr">
              <a:buFont typeface="Arial"/>
              <a:buChar char="•"/>
            </a:pPr>
            <a:endParaRPr lang="en-US">
              <a:ea typeface="Calibri"/>
              <a:cs typeface="Calibri"/>
            </a:endParaRPr>
          </a:p>
        </p:txBody>
      </p:sp>
      <p:sp>
        <p:nvSpPr>
          <p:cNvPr id="24" name="TextBox 23">
            <a:extLst>
              <a:ext uri="{FF2B5EF4-FFF2-40B4-BE49-F238E27FC236}">
                <a16:creationId xmlns:a16="http://schemas.microsoft.com/office/drawing/2014/main" id="{AA22AC9D-BD54-1BBF-2C0F-4B3CE674EA98}"/>
              </a:ext>
            </a:extLst>
          </p:cNvPr>
          <p:cNvSpPr txBox="1"/>
          <p:nvPr/>
        </p:nvSpPr>
        <p:spPr>
          <a:xfrm>
            <a:off x="6717184" y="3719506"/>
            <a:ext cx="18582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Harder to Adjust Power</a:t>
            </a:r>
          </a:p>
        </p:txBody>
      </p:sp>
      <p:sp>
        <p:nvSpPr>
          <p:cNvPr id="25" name="TextBox 24">
            <a:extLst>
              <a:ext uri="{FF2B5EF4-FFF2-40B4-BE49-F238E27FC236}">
                <a16:creationId xmlns:a16="http://schemas.microsoft.com/office/drawing/2014/main" id="{1F93AF1A-E746-7051-A07B-DB4B18C3C88D}"/>
              </a:ext>
            </a:extLst>
          </p:cNvPr>
          <p:cNvSpPr txBox="1"/>
          <p:nvPr/>
        </p:nvSpPr>
        <p:spPr>
          <a:xfrm>
            <a:off x="10268392" y="3719506"/>
            <a:ext cx="15688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Expensive</a:t>
            </a:r>
          </a:p>
          <a:p>
            <a:pPr marL="285750" indent="-285750" algn="ctr">
              <a:buFont typeface="Arial"/>
              <a:buChar char="•"/>
            </a:pPr>
            <a:r>
              <a:rPr lang="en-US">
                <a:ea typeface="Calibri"/>
                <a:cs typeface="Calibri"/>
              </a:rPr>
              <a:t>No Prefab Units</a:t>
            </a:r>
          </a:p>
        </p:txBody>
      </p:sp>
      <p:sp>
        <p:nvSpPr>
          <p:cNvPr id="3" name="Rectangle 2">
            <a:extLst>
              <a:ext uri="{FF2B5EF4-FFF2-40B4-BE49-F238E27FC236}">
                <a16:creationId xmlns:a16="http://schemas.microsoft.com/office/drawing/2014/main" id="{2CD84D21-15CB-03E6-9320-290C63B9422F}"/>
              </a:ext>
            </a:extLst>
          </p:cNvPr>
          <p:cNvSpPr/>
          <p:nvPr/>
        </p:nvSpPr>
        <p:spPr>
          <a:xfrm rot="20040046">
            <a:off x="2082459" y="2218622"/>
            <a:ext cx="1782868"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a:ln/>
                <a:solidFill>
                  <a:schemeClr val="accent4"/>
                </a:solidFill>
                <a:effectLst>
                  <a:outerShdw blurRad="50800" dist="38100" dir="2700000" algn="tl" rotWithShape="0">
                    <a:prstClr val="black">
                      <a:alpha val="40000"/>
                    </a:prstClr>
                  </a:outerShdw>
                </a:effectLst>
              </a:rPr>
              <a:t>Winner</a:t>
            </a:r>
          </a:p>
        </p:txBody>
      </p:sp>
      <p:pic>
        <p:nvPicPr>
          <p:cNvPr id="4" name="Picture 3" descr="111111 ">
            <a:extLst>
              <a:ext uri="{FF2B5EF4-FFF2-40B4-BE49-F238E27FC236}">
                <a16:creationId xmlns:a16="http://schemas.microsoft.com/office/drawing/2014/main" id="{838EBE29-6641-4C40-506B-AB42CBCA5E5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211" b="95395" l="3349" r="99522">
                        <a14:foregroundMark x1="15789" y1="34211" x2="15789" y2="34211"/>
                        <a14:foregroundMark x1="9569" y1="37500" x2="9569" y2="37500"/>
                        <a14:foregroundMark x1="3828" y1="23684" x2="3828" y2="23684"/>
                        <a14:foregroundMark x1="10526" y1="43421" x2="10526" y2="43421"/>
                        <a14:foregroundMark x1="94737" y1="23026" x2="94737" y2="23026"/>
                        <a14:foregroundMark x1="99522" y1="23026" x2="99522" y2="23026"/>
                        <a14:foregroundMark x1="56938" y1="14474" x2="56938" y2="14474"/>
                        <a14:foregroundMark x1="52153" y1="15132" x2="52153" y2="15132"/>
                        <a14:foregroundMark x1="13876" y1="61842" x2="13876" y2="61842"/>
                        <a14:foregroundMark x1="21053" y1="67105" x2="21053" y2="67105"/>
                        <a14:foregroundMark x1="7656" y1="75000" x2="7656" y2="75000"/>
                        <a14:foregroundMark x1="14833" y1="95395" x2="14833" y2="95395"/>
                        <a14:foregroundMark x1="3349" y1="90132" x2="3349" y2="90132"/>
                        <a14:foregroundMark x1="17703" y1="90132" x2="17703" y2="90132"/>
                        <a14:foregroundMark x1="18182" y1="84868" x2="18182" y2="84868"/>
                        <a14:foregroundMark x1="22010" y1="76316" x2="22010" y2="76316"/>
                        <a14:foregroundMark x1="22488" y1="71053" x2="22488" y2="71053"/>
                        <a14:foregroundMark x1="45933" y1="53289" x2="45933" y2="53289"/>
                        <a14:foregroundMark x1="40191" y1="36842" x2="40191" y2="36842"/>
                        <a14:foregroundMark x1="30622" y1="15132" x2="30622" y2="15132"/>
                        <a14:foregroundMark x1="68421" y1="14474" x2="68421" y2="14474"/>
                      </a14:backgroundRemoval>
                    </a14:imgEffect>
                  </a14:imgLayer>
                </a14:imgProps>
              </a:ext>
              <a:ext uri="{28A0092B-C50C-407E-A947-70E740481C1C}">
                <a14:useLocalDpi xmlns:a14="http://schemas.microsoft.com/office/drawing/2010/main" val="0"/>
              </a:ext>
            </a:extLst>
          </a:blip>
          <a:srcRect/>
          <a:stretch>
            <a:fillRect/>
          </a:stretch>
        </p:blipFill>
        <p:spPr bwMode="auto">
          <a:xfrm>
            <a:off x="5433435" y="1334454"/>
            <a:ext cx="2948420" cy="2143125"/>
          </a:xfrm>
          <a:prstGeom prst="rect">
            <a:avLst/>
          </a:prstGeom>
          <a:noFill/>
          <a:ln>
            <a:noFill/>
          </a:ln>
        </p:spPr>
      </p:pic>
    </p:spTree>
    <p:extLst>
      <p:ext uri="{BB962C8B-B14F-4D97-AF65-F5344CB8AC3E}">
        <p14:creationId xmlns:p14="http://schemas.microsoft.com/office/powerpoint/2010/main" val="3437467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165353-D9E9-F93E-1921-5ACA384FD8BA}"/>
              </a:ext>
            </a:extLst>
          </p:cNvPr>
          <p:cNvSpPr>
            <a:spLocks noGrp="1"/>
          </p:cNvSpPr>
          <p:nvPr>
            <p:ph type="ctrTitle"/>
          </p:nvPr>
        </p:nvSpPr>
        <p:spPr>
          <a:xfrm>
            <a:off x="1595887" y="91152"/>
            <a:ext cx="9144000" cy="919814"/>
          </a:xfrm>
        </p:spPr>
        <p:txBody>
          <a:bodyPr>
            <a:normAutofit/>
          </a:bodyPr>
          <a:lstStyle/>
          <a:p>
            <a:r>
              <a:rPr lang="en-US" sz="4000">
                <a:latin typeface="PT Sans Bold"/>
              </a:rPr>
              <a:t>Magazine Ideas</a:t>
            </a:r>
            <a:endParaRPr lang="en-US" sz="4000"/>
          </a:p>
        </p:txBody>
      </p:sp>
      <p:pic>
        <p:nvPicPr>
          <p:cNvPr id="7" name="Picture 6" descr="Adventure Force Tactical Strike Maxim Pro Flywheel Foam Dart Blaster with 15 Half-Length Pro Darts">
            <a:extLst>
              <a:ext uri="{FF2B5EF4-FFF2-40B4-BE49-F238E27FC236}">
                <a16:creationId xmlns:a16="http://schemas.microsoft.com/office/drawing/2014/main" id="{FDBA6AC4-EF46-E5C9-9C36-E0FFF7F7F4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599" b="92448" l="9896" r="89974">
                        <a14:foregroundMark x1="46094" y1="7552" x2="46094" y2="7552"/>
                        <a14:foregroundMark x1="48307" y1="5729" x2="48307" y2="5729"/>
                        <a14:foregroundMark x1="54167" y1="15234" x2="54167" y2="15234"/>
                        <a14:foregroundMark x1="53255" y1="23568" x2="53255" y2="23568"/>
                        <a14:foregroundMark x1="46745" y1="23698" x2="46745" y2="23698"/>
                        <a14:foregroundMark x1="49349" y1="84896" x2="49349" y2="84896"/>
                        <a14:foregroundMark x1="48568" y1="91797" x2="48568" y2="91797"/>
                        <a14:foregroundMark x1="46484" y1="92448" x2="46484" y2="92448"/>
                        <a14:foregroundMark x1="48307" y1="67057" x2="48307" y2="67057"/>
                        <a14:foregroundMark x1="50651" y1="19531" x2="50651" y2="19531"/>
                      </a14:backgroundRemoval>
                    </a14:imgEffect>
                  </a14:imgLayer>
                </a14:imgProps>
              </a:ext>
            </a:extLst>
          </a:blip>
          <a:stretch>
            <a:fillRect/>
          </a:stretch>
        </p:blipFill>
        <p:spPr>
          <a:xfrm>
            <a:off x="2222740" y="993475"/>
            <a:ext cx="2743200" cy="2743200"/>
          </a:xfrm>
          <a:prstGeom prst="rect">
            <a:avLst/>
          </a:prstGeom>
        </p:spPr>
      </p:pic>
      <p:pic>
        <p:nvPicPr>
          <p:cNvPr id="8" name="Picture 7" descr="GFX Gravity Loader - Clear | HK Army ...">
            <a:extLst>
              <a:ext uri="{FF2B5EF4-FFF2-40B4-BE49-F238E27FC236}">
                <a16:creationId xmlns:a16="http://schemas.microsoft.com/office/drawing/2014/main" id="{3A34FB8F-FC43-E8A0-6595-C48E41669F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299539" y="1650617"/>
            <a:ext cx="2143125" cy="2143125"/>
          </a:xfrm>
          <a:prstGeom prst="rect">
            <a:avLst/>
          </a:prstGeom>
        </p:spPr>
      </p:pic>
      <p:sp>
        <p:nvSpPr>
          <p:cNvPr id="10" name="TextBox 9">
            <a:extLst>
              <a:ext uri="{FF2B5EF4-FFF2-40B4-BE49-F238E27FC236}">
                <a16:creationId xmlns:a16="http://schemas.microsoft.com/office/drawing/2014/main" id="{309DC11C-61D1-795B-BA5E-86CDFB894955}"/>
              </a:ext>
            </a:extLst>
          </p:cNvPr>
          <p:cNvSpPr txBox="1"/>
          <p:nvPr/>
        </p:nvSpPr>
        <p:spPr>
          <a:xfrm>
            <a:off x="836846" y="4007055"/>
            <a:ext cx="274776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Comes With Many of the Prefab Launchers</a:t>
            </a:r>
          </a:p>
        </p:txBody>
      </p:sp>
      <p:sp>
        <p:nvSpPr>
          <p:cNvPr id="12" name="TextBox 11">
            <a:extLst>
              <a:ext uri="{FF2B5EF4-FFF2-40B4-BE49-F238E27FC236}">
                <a16:creationId xmlns:a16="http://schemas.microsoft.com/office/drawing/2014/main" id="{3198ECBE-D3E1-97DD-6256-1FF48A519909}"/>
              </a:ext>
            </a:extLst>
          </p:cNvPr>
          <p:cNvSpPr txBox="1"/>
          <p:nvPr/>
        </p:nvSpPr>
        <p:spPr>
          <a:xfrm>
            <a:off x="7277902" y="3963922"/>
            <a:ext cx="20432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Less Moving Parts</a:t>
            </a:r>
          </a:p>
          <a:p>
            <a:pPr marL="285750" indent="-285750" algn="ctr">
              <a:buFont typeface="Arial"/>
              <a:buChar char="•"/>
            </a:pPr>
            <a:endParaRPr lang="en-US">
              <a:ea typeface="Calibri"/>
              <a:cs typeface="Calibri"/>
            </a:endParaRPr>
          </a:p>
        </p:txBody>
      </p:sp>
      <p:sp>
        <p:nvSpPr>
          <p:cNvPr id="14" name="TextBox 13">
            <a:extLst>
              <a:ext uri="{FF2B5EF4-FFF2-40B4-BE49-F238E27FC236}">
                <a16:creationId xmlns:a16="http://schemas.microsoft.com/office/drawing/2014/main" id="{CB77041C-214C-FC42-F72B-1F7C030DFF12}"/>
              </a:ext>
            </a:extLst>
          </p:cNvPr>
          <p:cNvSpPr txBox="1"/>
          <p:nvPr/>
        </p:nvSpPr>
        <p:spPr>
          <a:xfrm>
            <a:off x="3582920" y="4007054"/>
            <a:ext cx="29778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Limits Projectiles that Can be Used</a:t>
            </a:r>
          </a:p>
          <a:p>
            <a:pPr marL="285750" indent="-285750" algn="ctr">
              <a:buFont typeface="Arial"/>
              <a:buChar char="•"/>
            </a:pPr>
            <a:r>
              <a:rPr lang="en-US">
                <a:ea typeface="Calibri"/>
                <a:cs typeface="Calibri"/>
              </a:rPr>
              <a:t>Uses More Space</a:t>
            </a:r>
          </a:p>
        </p:txBody>
      </p:sp>
      <p:sp>
        <p:nvSpPr>
          <p:cNvPr id="16" name="TextBox 15">
            <a:extLst>
              <a:ext uri="{FF2B5EF4-FFF2-40B4-BE49-F238E27FC236}">
                <a16:creationId xmlns:a16="http://schemas.microsoft.com/office/drawing/2014/main" id="{84B103AD-30E8-D21D-7986-36C3CA1E84E0}"/>
              </a:ext>
            </a:extLst>
          </p:cNvPr>
          <p:cNvSpPr txBox="1"/>
          <p:nvPr/>
        </p:nvSpPr>
        <p:spPr>
          <a:xfrm>
            <a:off x="9319486" y="4007052"/>
            <a:ext cx="26615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Limits Projectiles that Can be Used</a:t>
            </a:r>
          </a:p>
          <a:p>
            <a:pPr marL="285750" indent="-285750" algn="ctr">
              <a:buFont typeface="Arial"/>
              <a:buChar char="•"/>
            </a:pPr>
            <a:r>
              <a:rPr lang="en-US">
                <a:ea typeface="Calibri"/>
                <a:cs typeface="Calibri"/>
              </a:rPr>
              <a:t>Might Jam</a:t>
            </a:r>
          </a:p>
        </p:txBody>
      </p:sp>
      <p:sp>
        <p:nvSpPr>
          <p:cNvPr id="22" name="TextBox 21">
            <a:extLst>
              <a:ext uri="{FF2B5EF4-FFF2-40B4-BE49-F238E27FC236}">
                <a16:creationId xmlns:a16="http://schemas.microsoft.com/office/drawing/2014/main" id="{55E5BFC3-B300-6542-7A91-C1269AA2EEFE}"/>
              </a:ext>
            </a:extLst>
          </p:cNvPr>
          <p:cNvSpPr txBox="1"/>
          <p:nvPr/>
        </p:nvSpPr>
        <p:spPr>
          <a:xfrm>
            <a:off x="513810" y="5463934"/>
            <a:ext cx="113252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Options for Magazine</a:t>
            </a:r>
          </a:p>
          <a:p>
            <a:pPr marL="285750" indent="-285750" algn="ctr">
              <a:buFont typeface="Arial"/>
              <a:buChar char="•"/>
            </a:pPr>
            <a:r>
              <a:rPr lang="en-US">
                <a:ea typeface="Calibri"/>
                <a:cs typeface="Calibri"/>
              </a:rPr>
              <a:t>Spring Magazine (Left)</a:t>
            </a:r>
          </a:p>
          <a:p>
            <a:pPr marL="285750" indent="-285750" algn="ctr">
              <a:buFont typeface="Arial"/>
              <a:buChar char="•"/>
            </a:pPr>
            <a:r>
              <a:rPr lang="en-US">
                <a:ea typeface="Calibri"/>
                <a:cs typeface="Calibri"/>
              </a:rPr>
              <a:t>Gravity Fed Magazine (Right)</a:t>
            </a:r>
          </a:p>
        </p:txBody>
      </p:sp>
      <p:sp>
        <p:nvSpPr>
          <p:cNvPr id="2" name="Rectangle 1">
            <a:extLst>
              <a:ext uri="{FF2B5EF4-FFF2-40B4-BE49-F238E27FC236}">
                <a16:creationId xmlns:a16="http://schemas.microsoft.com/office/drawing/2014/main" id="{C3AD104A-4DD2-E773-A6F5-115AC0A17A64}"/>
              </a:ext>
            </a:extLst>
          </p:cNvPr>
          <p:cNvSpPr/>
          <p:nvPr/>
        </p:nvSpPr>
        <p:spPr>
          <a:xfrm rot="20040046">
            <a:off x="2691485" y="2008681"/>
            <a:ext cx="1782868"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a:ln/>
                <a:solidFill>
                  <a:schemeClr val="accent4"/>
                </a:solidFill>
                <a:effectLst>
                  <a:outerShdw blurRad="50800" dist="38100" dir="2700000" algn="tl" rotWithShape="0">
                    <a:prstClr val="black">
                      <a:alpha val="40000"/>
                    </a:prstClr>
                  </a:outerShdw>
                </a:effectLst>
              </a:rPr>
              <a:t>Winner</a:t>
            </a:r>
          </a:p>
        </p:txBody>
      </p:sp>
    </p:spTree>
    <p:extLst>
      <p:ext uri="{BB962C8B-B14F-4D97-AF65-F5344CB8AC3E}">
        <p14:creationId xmlns:p14="http://schemas.microsoft.com/office/powerpoint/2010/main" val="421223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EC9F5-D8FC-3B06-8015-4477C29921F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201C998-D5ED-4A21-34DB-ED7D4210215E}"/>
              </a:ext>
            </a:extLst>
          </p:cNvPr>
          <p:cNvSpPr>
            <a:spLocks noGrp="1"/>
          </p:cNvSpPr>
          <p:nvPr>
            <p:ph type="ctrTitle"/>
          </p:nvPr>
        </p:nvSpPr>
        <p:spPr>
          <a:xfrm>
            <a:off x="1595887" y="91152"/>
            <a:ext cx="9144000" cy="919814"/>
          </a:xfrm>
        </p:spPr>
        <p:txBody>
          <a:bodyPr>
            <a:normAutofit/>
          </a:bodyPr>
          <a:lstStyle/>
          <a:p>
            <a:r>
              <a:rPr lang="en-US" sz="4000">
                <a:latin typeface="PT Sans Bold"/>
              </a:rPr>
              <a:t>Movement System Ideas</a:t>
            </a:r>
            <a:endParaRPr lang="en-US" sz="4000"/>
          </a:p>
        </p:txBody>
      </p:sp>
      <p:pic>
        <p:nvPicPr>
          <p:cNvPr id="9" name="Picture 8">
            <a:extLst>
              <a:ext uri="{FF2B5EF4-FFF2-40B4-BE49-F238E27FC236}">
                <a16:creationId xmlns:a16="http://schemas.microsoft.com/office/drawing/2014/main" id="{EDE9CDC7-1ACC-2D14-22FB-ADD712A3FA8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143119" y="772148"/>
            <a:ext cx="3048000" cy="3048000"/>
          </a:xfrm>
          <a:prstGeom prst="rect">
            <a:avLst/>
          </a:prstGeom>
        </p:spPr>
      </p:pic>
      <p:pic>
        <p:nvPicPr>
          <p:cNvPr id="10" name="Picture 9" descr="A close-up of a mechanical device&#10;&#10;Description automatically generated">
            <a:extLst>
              <a:ext uri="{FF2B5EF4-FFF2-40B4-BE49-F238E27FC236}">
                <a16:creationId xmlns:a16="http://schemas.microsoft.com/office/drawing/2014/main" id="{DCF4CB84-243A-DDA2-6231-DF66AAF930A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53" b="89831" l="9481" r="89842">
                        <a14:foregroundMark x1="9481" y1="27797" x2="9481" y2="27797"/>
                        <a14:foregroundMark x1="26411" y1="9153" x2="26411" y2="9153"/>
                        <a14:foregroundMark x1="74266" y1="62034" x2="74266" y2="62034"/>
                        <a14:foregroundMark x1="68623" y1="48136" x2="68623" y2="48136"/>
                      </a14:backgroundRemoval>
                    </a14:imgEffect>
                  </a14:imgLayer>
                </a14:imgProps>
              </a:ext>
            </a:extLst>
          </a:blip>
          <a:stretch>
            <a:fillRect/>
          </a:stretch>
        </p:blipFill>
        <p:spPr>
          <a:xfrm>
            <a:off x="7065924" y="1138121"/>
            <a:ext cx="4219575" cy="2809875"/>
          </a:xfrm>
          <a:prstGeom prst="rect">
            <a:avLst/>
          </a:prstGeom>
        </p:spPr>
      </p:pic>
      <p:sp>
        <p:nvSpPr>
          <p:cNvPr id="12" name="TextBox 11">
            <a:extLst>
              <a:ext uri="{FF2B5EF4-FFF2-40B4-BE49-F238E27FC236}">
                <a16:creationId xmlns:a16="http://schemas.microsoft.com/office/drawing/2014/main" id="{C1E1B2D9-1789-0F8C-F11B-CACAE4146363}"/>
              </a:ext>
            </a:extLst>
          </p:cNvPr>
          <p:cNvSpPr txBox="1"/>
          <p:nvPr/>
        </p:nvSpPr>
        <p:spPr>
          <a:xfrm>
            <a:off x="1009374" y="3661998"/>
            <a:ext cx="2043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Faster Spinning</a:t>
            </a:r>
          </a:p>
        </p:txBody>
      </p:sp>
      <p:sp>
        <p:nvSpPr>
          <p:cNvPr id="14" name="TextBox 13">
            <a:extLst>
              <a:ext uri="{FF2B5EF4-FFF2-40B4-BE49-F238E27FC236}">
                <a16:creationId xmlns:a16="http://schemas.microsoft.com/office/drawing/2014/main" id="{225451D4-CE5E-7F3F-1DDC-0F83C05E299B}"/>
              </a:ext>
            </a:extLst>
          </p:cNvPr>
          <p:cNvSpPr txBox="1"/>
          <p:nvPr/>
        </p:nvSpPr>
        <p:spPr>
          <a:xfrm>
            <a:off x="6582038" y="3814398"/>
            <a:ext cx="25936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PROS</a:t>
            </a:r>
          </a:p>
          <a:p>
            <a:pPr marL="285750" indent="-285750" algn="ctr">
              <a:buFont typeface="Arial"/>
              <a:buChar char="•"/>
            </a:pPr>
            <a:r>
              <a:rPr lang="en-US">
                <a:ea typeface="Calibri"/>
                <a:cs typeface="Calibri"/>
              </a:rPr>
              <a:t>Slower Spinning</a:t>
            </a:r>
          </a:p>
          <a:p>
            <a:pPr marL="285750" indent="-285750" algn="ctr">
              <a:buFont typeface="Arial"/>
              <a:buChar char="•"/>
            </a:pPr>
            <a:r>
              <a:rPr lang="en-US">
                <a:ea typeface="Calibri"/>
                <a:cs typeface="Calibri"/>
              </a:rPr>
              <a:t>Higher Movement Accuracy</a:t>
            </a:r>
          </a:p>
        </p:txBody>
      </p:sp>
      <p:sp>
        <p:nvSpPr>
          <p:cNvPr id="16" name="TextBox 15">
            <a:extLst>
              <a:ext uri="{FF2B5EF4-FFF2-40B4-BE49-F238E27FC236}">
                <a16:creationId xmlns:a16="http://schemas.microsoft.com/office/drawing/2014/main" id="{CE6E0711-083D-6F5B-32DF-A9D054E3FA67}"/>
              </a:ext>
            </a:extLst>
          </p:cNvPr>
          <p:cNvSpPr txBox="1"/>
          <p:nvPr/>
        </p:nvSpPr>
        <p:spPr>
          <a:xfrm>
            <a:off x="3697939" y="3661997"/>
            <a:ext cx="20714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Low Torque</a:t>
            </a:r>
          </a:p>
          <a:p>
            <a:pPr marL="285750" indent="-285750" algn="ctr">
              <a:buFont typeface="Arial"/>
              <a:buChar char="•"/>
            </a:pPr>
            <a:r>
              <a:rPr lang="en-US">
                <a:ea typeface="Calibri"/>
                <a:cs typeface="Calibri"/>
              </a:rPr>
              <a:t>Low Movement Accuracy</a:t>
            </a:r>
          </a:p>
        </p:txBody>
      </p:sp>
      <p:sp>
        <p:nvSpPr>
          <p:cNvPr id="18" name="TextBox 17">
            <a:extLst>
              <a:ext uri="{FF2B5EF4-FFF2-40B4-BE49-F238E27FC236}">
                <a16:creationId xmlns:a16="http://schemas.microsoft.com/office/drawing/2014/main" id="{D99C0115-FCF9-F280-73E6-6AC27269F8CB}"/>
              </a:ext>
            </a:extLst>
          </p:cNvPr>
          <p:cNvSpPr txBox="1"/>
          <p:nvPr/>
        </p:nvSpPr>
        <p:spPr>
          <a:xfrm>
            <a:off x="9175712" y="3820148"/>
            <a:ext cx="2014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CONS</a:t>
            </a:r>
          </a:p>
          <a:p>
            <a:pPr marL="285750" indent="-285750" algn="ctr">
              <a:buFont typeface="Arial"/>
              <a:buChar char="•"/>
            </a:pPr>
            <a:r>
              <a:rPr lang="en-US">
                <a:ea typeface="Calibri"/>
                <a:cs typeface="Calibri"/>
              </a:rPr>
              <a:t>Higher Torque</a:t>
            </a:r>
          </a:p>
        </p:txBody>
      </p:sp>
      <p:sp>
        <p:nvSpPr>
          <p:cNvPr id="20" name="TextBox 19">
            <a:extLst>
              <a:ext uri="{FF2B5EF4-FFF2-40B4-BE49-F238E27FC236}">
                <a16:creationId xmlns:a16="http://schemas.microsoft.com/office/drawing/2014/main" id="{1AF71899-A622-74E4-6E00-0E0572F35B93}"/>
              </a:ext>
            </a:extLst>
          </p:cNvPr>
          <p:cNvSpPr txBox="1"/>
          <p:nvPr/>
        </p:nvSpPr>
        <p:spPr>
          <a:xfrm>
            <a:off x="513810" y="4989481"/>
            <a:ext cx="113252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Options for Moving System</a:t>
            </a:r>
            <a:endParaRPr lang="en-US"/>
          </a:p>
          <a:p>
            <a:pPr marL="285750" indent="-285750" algn="ctr">
              <a:buFont typeface="Arial"/>
              <a:buChar char="•"/>
            </a:pPr>
            <a:r>
              <a:rPr lang="en-US">
                <a:ea typeface="Calibri"/>
                <a:cs typeface="Calibri"/>
              </a:rPr>
              <a:t>DC Motors (Left)</a:t>
            </a:r>
          </a:p>
          <a:p>
            <a:pPr marL="285750" indent="-285750" algn="ctr">
              <a:buFont typeface="Arial"/>
              <a:buChar char="•"/>
            </a:pPr>
            <a:r>
              <a:rPr lang="en-US">
                <a:ea typeface="Calibri"/>
                <a:cs typeface="Calibri"/>
              </a:rPr>
              <a:t>Stepper Motors (Right)</a:t>
            </a:r>
          </a:p>
        </p:txBody>
      </p:sp>
      <p:sp>
        <p:nvSpPr>
          <p:cNvPr id="2" name="Rectangle 1">
            <a:extLst>
              <a:ext uri="{FF2B5EF4-FFF2-40B4-BE49-F238E27FC236}">
                <a16:creationId xmlns:a16="http://schemas.microsoft.com/office/drawing/2014/main" id="{163164E1-B473-A05D-BE03-05576BB5F547}"/>
              </a:ext>
            </a:extLst>
          </p:cNvPr>
          <p:cNvSpPr/>
          <p:nvPr/>
        </p:nvSpPr>
        <p:spPr>
          <a:xfrm rot="20040046">
            <a:off x="8186701" y="2287001"/>
            <a:ext cx="1782868"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a:ln/>
                <a:solidFill>
                  <a:schemeClr val="accent4"/>
                </a:solidFill>
                <a:effectLst>
                  <a:outerShdw blurRad="50800" dist="38100" dir="2700000" algn="tl" rotWithShape="0">
                    <a:prstClr val="black">
                      <a:alpha val="40000"/>
                    </a:prstClr>
                  </a:outerShdw>
                </a:effectLst>
              </a:rPr>
              <a:t>Winner</a:t>
            </a:r>
          </a:p>
        </p:txBody>
      </p:sp>
    </p:spTree>
    <p:extLst>
      <p:ext uri="{BB962C8B-B14F-4D97-AF65-F5344CB8AC3E}">
        <p14:creationId xmlns:p14="http://schemas.microsoft.com/office/powerpoint/2010/main" val="3450323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531055-D5EC-C474-4B07-84602E26E2CF}"/>
              </a:ext>
            </a:extLst>
          </p:cNvPr>
          <p:cNvSpPr>
            <a:spLocks noGrp="1"/>
          </p:cNvSpPr>
          <p:nvPr>
            <p:ph type="ctrTitle"/>
          </p:nvPr>
        </p:nvSpPr>
        <p:spPr>
          <a:xfrm>
            <a:off x="1595887" y="91152"/>
            <a:ext cx="9144000" cy="919814"/>
          </a:xfrm>
        </p:spPr>
        <p:txBody>
          <a:bodyPr>
            <a:normAutofit/>
          </a:bodyPr>
          <a:lstStyle/>
          <a:p>
            <a:r>
              <a:rPr lang="en-US" sz="4000">
                <a:latin typeface="PT Sans Bold"/>
              </a:rPr>
              <a:t>Building The Launcher</a:t>
            </a:r>
            <a:endParaRPr lang="en-US" sz="4000"/>
          </a:p>
        </p:txBody>
      </p:sp>
      <p:pic>
        <p:nvPicPr>
          <p:cNvPr id="5" name="Picture 4">
            <a:extLst>
              <a:ext uri="{FF2B5EF4-FFF2-40B4-BE49-F238E27FC236}">
                <a16:creationId xmlns:a16="http://schemas.microsoft.com/office/drawing/2014/main" id="{1C390A75-607C-9CAB-1C00-B6092BCBC4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848505" y="1376513"/>
            <a:ext cx="5133975" cy="3022709"/>
          </a:xfrm>
          <a:prstGeom prst="rect">
            <a:avLst/>
          </a:prstGeom>
        </p:spPr>
      </p:pic>
      <p:sp>
        <p:nvSpPr>
          <p:cNvPr id="6" name="TextBox 5">
            <a:extLst>
              <a:ext uri="{FF2B5EF4-FFF2-40B4-BE49-F238E27FC236}">
                <a16:creationId xmlns:a16="http://schemas.microsoft.com/office/drawing/2014/main" id="{F0A1EF6C-EF97-6483-1F7A-D05FE24DF2B9}"/>
              </a:ext>
            </a:extLst>
          </p:cNvPr>
          <p:cNvSpPr txBox="1"/>
          <p:nvPr/>
        </p:nvSpPr>
        <p:spPr>
          <a:xfrm>
            <a:off x="1590644" y="1531429"/>
            <a:ext cx="381195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libri"/>
                <a:cs typeface="Calibri"/>
              </a:rPr>
              <a:t>It was decided that a spinning flywheel launcher would be the easiest and most time conservative option </a:t>
            </a:r>
          </a:p>
          <a:p>
            <a:pPr algn="ctr"/>
            <a:r>
              <a:rPr lang="en-US" sz="2400">
                <a:ea typeface="Calibri"/>
                <a:cs typeface="Calibri"/>
              </a:rPr>
              <a:t>The Adventure Force Tactical Strike that is sold in most Walmart's was used for most of the launcher's parts as it required the least amount of modification.</a:t>
            </a:r>
          </a:p>
        </p:txBody>
      </p:sp>
      <p:pic>
        <p:nvPicPr>
          <p:cNvPr id="7" name="Picture 6" descr="An orange and black electrical wires&#10;&#10;Description automatically generated">
            <a:extLst>
              <a:ext uri="{FF2B5EF4-FFF2-40B4-BE49-F238E27FC236}">
                <a16:creationId xmlns:a16="http://schemas.microsoft.com/office/drawing/2014/main" id="{F1C5AB56-A499-A216-1C26-B413B6B93E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126014" y="4392831"/>
            <a:ext cx="3195146" cy="1829786"/>
          </a:xfrm>
          <a:prstGeom prst="rect">
            <a:avLst/>
          </a:prstGeom>
        </p:spPr>
      </p:pic>
    </p:spTree>
    <p:extLst>
      <p:ext uri="{BB962C8B-B14F-4D97-AF65-F5344CB8AC3E}">
        <p14:creationId xmlns:p14="http://schemas.microsoft.com/office/powerpoint/2010/main" val="428245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_16.9_Powerpoint[2] [Read-Only]" id="{222A19D4-8689-5742-8DEA-08159459E6BD}" vid="{91EEA40F-F2BE-1D4A-A8C2-AE1A0026DA7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BD0AED1C319D4FA43DEFCBB9CF22CF" ma:contentTypeVersion="11" ma:contentTypeDescription="Create a new document." ma:contentTypeScope="" ma:versionID="6872d8eee23d4f22ca94fc42375bae06">
  <xsd:schema xmlns:xsd="http://www.w3.org/2001/XMLSchema" xmlns:xs="http://www.w3.org/2001/XMLSchema" xmlns:p="http://schemas.microsoft.com/office/2006/metadata/properties" xmlns:ns2="f1c8bb5b-dbfc-4c5a-b157-b78d205ba4f0" xmlns:ns3="ae64c605-ce48-40a2-bfa4-dffc880b1bd5" targetNamespace="http://schemas.microsoft.com/office/2006/metadata/properties" ma:root="true" ma:fieldsID="e5e0aecbd28ba39681df3ff0e107008b" ns2:_="" ns3:_="">
    <xsd:import namespace="f1c8bb5b-dbfc-4c5a-b157-b78d205ba4f0"/>
    <xsd:import namespace="ae64c605-ce48-40a2-bfa4-dffc880b1b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c8bb5b-dbfc-4c5a-b157-b78d205ba4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64c605-ce48-40a2-bfa4-dffc880b1bd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2E17D6-9BD4-430F-A870-BAB1C40ED8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c8bb5b-dbfc-4c5a-b157-b78d205ba4f0"/>
    <ds:schemaRef ds:uri="ae64c605-ce48-40a2-bfa4-dffc880b1b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984EB1-A450-4759-BC57-9DBD95563591}">
  <ds:schemaRefs>
    <ds:schemaRef ds:uri="http://schemas.microsoft.com/sharepoint/v3/contenttype/forms"/>
  </ds:schemaRefs>
</ds:datastoreItem>
</file>

<file path=customXml/itemProps3.xml><?xml version="1.0" encoding="utf-8"?>
<ds:datastoreItem xmlns:ds="http://schemas.openxmlformats.org/officeDocument/2006/customXml" ds:itemID="{2819A8AF-CD31-4EBF-9729-118804380F8D}">
  <ds:schemaRef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www.w3.org/XML/1998/namespace"/>
    <ds:schemaRef ds:uri="http://purl.org/dc/elements/1.1/"/>
    <ds:schemaRef ds:uri="ae64c605-ce48-40a2-bfa4-dffc880b1bd5"/>
    <ds:schemaRef ds:uri="f1c8bb5b-dbfc-4c5a-b157-b78d205ba4f0"/>
  </ds:schemaRefs>
</ds:datastoreItem>
</file>

<file path=docProps/app.xml><?xml version="1.0" encoding="utf-8"?>
<Properties xmlns="http://schemas.openxmlformats.org/officeDocument/2006/extended-properties" xmlns:vt="http://schemas.openxmlformats.org/officeDocument/2006/docPropsVTypes">
  <Template>Tech_16.9_Powerpoint</Template>
  <TotalTime>0</TotalTime>
  <Words>1118</Words>
  <Application>Microsoft Office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Calibri</vt:lpstr>
      <vt:lpstr>Courier New</vt:lpstr>
      <vt:lpstr>PT Sans Bold</vt:lpstr>
      <vt:lpstr>PT Sans Regular</vt:lpstr>
      <vt:lpstr>Office Theme</vt:lpstr>
      <vt:lpstr>PowerPoint Presentation</vt:lpstr>
      <vt:lpstr>PowerPoint Presentation</vt:lpstr>
      <vt:lpstr>Game Board</vt:lpstr>
      <vt:lpstr>PowerPoint Presentation</vt:lpstr>
      <vt:lpstr>Idea Generation</vt:lpstr>
      <vt:lpstr>Launcher Ideas</vt:lpstr>
      <vt:lpstr>Magazine Ideas</vt:lpstr>
      <vt:lpstr>Movement System Ideas</vt:lpstr>
      <vt:lpstr>Building The Launcher</vt:lpstr>
      <vt:lpstr>Launcher Electronics</vt:lpstr>
      <vt:lpstr>Modifying The Launcher</vt:lpstr>
      <vt:lpstr>Wiring the Top End</vt:lpstr>
      <vt:lpstr>Coding the Top End</vt:lpstr>
      <vt:lpstr>Controlling Launcher Motor</vt:lpstr>
      <vt:lpstr>Movement System</vt:lpstr>
      <vt:lpstr>Movement System</vt:lpstr>
      <vt:lpstr>Wiring The Movement System</vt:lpstr>
      <vt:lpstr>Wiring The Movement System</vt:lpstr>
      <vt:lpstr>Coding The Movement System</vt:lpstr>
      <vt:lpstr>Coding The Movement System</vt:lpstr>
      <vt:lpstr>Coding The Movement System</vt:lpstr>
      <vt:lpstr>ECE Integration</vt:lpstr>
      <vt:lpstr>Miscellaneous Features</vt:lpstr>
      <vt:lpstr>Budget and Improvements</vt:lpstr>
      <vt:lpstr>Acknowledgments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Tucker, Steven (sjtucker42)</dc:creator>
  <cp:lastModifiedBy>Tucker, Steven (sjtucker42)</cp:lastModifiedBy>
  <cp:revision>2</cp:revision>
  <dcterms:created xsi:type="dcterms:W3CDTF">2024-11-27T01:19:42Z</dcterms:created>
  <dcterms:modified xsi:type="dcterms:W3CDTF">2024-12-06T00:17:41Z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0x010100ABBD0AED1C319D4FA43DEFCBB9CF22CF</vt:lpwstr>
  </property>
</Properties>
</file>